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4"/>
  </p:notesMasterIdLst>
  <p:handoutMasterIdLst>
    <p:handoutMasterId r:id="rId25"/>
  </p:handoutMasterIdLst>
  <p:sldIdLst>
    <p:sldId id="256" r:id="rId5"/>
    <p:sldId id="711" r:id="rId6"/>
    <p:sldId id="713" r:id="rId7"/>
    <p:sldId id="712" r:id="rId8"/>
    <p:sldId id="715" r:id="rId9"/>
    <p:sldId id="716" r:id="rId10"/>
    <p:sldId id="714" r:id="rId11"/>
    <p:sldId id="486" r:id="rId12"/>
    <p:sldId id="488" r:id="rId13"/>
    <p:sldId id="762" r:id="rId14"/>
    <p:sldId id="758" r:id="rId15"/>
    <p:sldId id="763" r:id="rId16"/>
    <p:sldId id="761" r:id="rId17"/>
    <p:sldId id="759" r:id="rId18"/>
    <p:sldId id="764" r:id="rId19"/>
    <p:sldId id="760" r:id="rId20"/>
    <p:sldId id="765" r:id="rId21"/>
    <p:sldId id="766" r:id="rId22"/>
    <p:sldId id="754" r:id="rId23"/>
  </p:sldIdLst>
  <p:sldSz cx="9144000" cy="6858000" type="screen4x3"/>
  <p:notesSz cx="9928225" cy="6797675"/>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94646" autoAdjust="0"/>
  </p:normalViewPr>
  <p:slideViewPr>
    <p:cSldViewPr>
      <p:cViewPr varScale="1">
        <p:scale>
          <a:sx n="78" d="100"/>
          <a:sy n="78" d="100"/>
        </p:scale>
        <p:origin x="1434" y="8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28/07/2016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7/28/2016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456684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636842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722701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48109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910751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361920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3326338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340617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54898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69289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18.xml"/><Relationship Id="rId3" Type="http://schemas.openxmlformats.org/officeDocument/2006/relationships/slide" Target="../slides/slide11.xml"/><Relationship Id="rId7" Type="http://schemas.openxmlformats.org/officeDocument/2006/relationships/slide" Target="../slides/slide15.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slide" Target="../slides/slide19.xml"/><Relationship Id="rId10" Type="http://schemas.openxmlformats.org/officeDocument/2006/relationships/slide" Target="../slides/slide17.xml"/><Relationship Id="rId4" Type="http://schemas.openxmlformats.org/officeDocument/2006/relationships/slide" Target="../slides/slide12.xml"/><Relationship Id="rId9" Type="http://schemas.openxmlformats.org/officeDocument/2006/relationships/slide" Target="../slides/slide16.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79512" y="620688"/>
            <a:ext cx="4345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P2.1</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3" action="ppaction://hlinksldjump"/>
          </p:cNvPr>
          <p:cNvSpPr/>
          <p:nvPr/>
        </p:nvSpPr>
        <p:spPr>
          <a:xfrm>
            <a:off x="675057" y="620688"/>
            <a:ext cx="4345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P2.2</a:t>
            </a:r>
            <a:endParaRPr lang="en-GB" sz="12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p:nvSpPr>
        <p:spPr>
          <a:xfrm>
            <a:off x="1170602" y="620688"/>
            <a:ext cx="4345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P2.3</a:t>
            </a:r>
            <a:endParaRPr lang="en-GB" sz="1200" b="1" dirty="0">
              <a:latin typeface="Arial" panose="020B0604020202020204" pitchFamily="34" charset="0"/>
              <a:cs typeface="Arial" panose="020B0604020202020204" pitchFamily="34" charset="0"/>
            </a:endParaRPr>
          </a:p>
        </p:txBody>
      </p:sp>
      <p:sp>
        <p:nvSpPr>
          <p:cNvPr id="14" name="Round Same Side Corner Rectangle 13">
            <a:hlinkClick r:id="rId5" action="ppaction://hlinksldjump"/>
          </p:cNvPr>
          <p:cNvSpPr/>
          <p:nvPr userDrawn="1"/>
        </p:nvSpPr>
        <p:spPr>
          <a:xfrm>
            <a:off x="8095310"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0" name="Round Same Side Corner Rectangle 9">
            <a:hlinkClick r:id="rId6" action="ppaction://hlinksldjump"/>
          </p:cNvPr>
          <p:cNvSpPr/>
          <p:nvPr userDrawn="1"/>
        </p:nvSpPr>
        <p:spPr>
          <a:xfrm>
            <a:off x="1666147" y="620688"/>
            <a:ext cx="4345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P3.1</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7" action="ppaction://hlinksldjump"/>
          </p:cNvPr>
          <p:cNvSpPr/>
          <p:nvPr userDrawn="1"/>
        </p:nvSpPr>
        <p:spPr>
          <a:xfrm>
            <a:off x="2161692"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P3.2 – Task 5</a:t>
            </a:r>
            <a:endParaRPr lang="en-GB" sz="1200" b="1" dirty="0">
              <a:latin typeface="Arial" panose="020B0604020202020204" pitchFamily="34" charset="0"/>
              <a:cs typeface="Arial" panose="020B0604020202020204" pitchFamily="34" charset="0"/>
            </a:endParaRPr>
          </a:p>
        </p:txBody>
      </p:sp>
      <p:sp>
        <p:nvSpPr>
          <p:cNvPr id="16" name="Round Same Side Corner Rectangle 15">
            <a:hlinkClick r:id="rId8" action="ppaction://hlinksldjump"/>
          </p:cNvPr>
          <p:cNvSpPr/>
          <p:nvPr userDrawn="1"/>
        </p:nvSpPr>
        <p:spPr>
          <a:xfrm>
            <a:off x="6608672" y="620688"/>
            <a:ext cx="434588"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M2.1</a:t>
            </a:r>
            <a:endParaRPr lang="en-GB" sz="1200" b="1" dirty="0">
              <a:solidFill>
                <a:schemeClr val="bg1"/>
              </a:solidFill>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7104219" y="620688"/>
            <a:ext cx="434588"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M2.2</a:t>
            </a:r>
            <a:endParaRPr lang="en-GB" sz="1200" b="1" dirty="0">
              <a:solidFill>
                <a:schemeClr val="bg1"/>
              </a:solidFill>
              <a:latin typeface="Arial" panose="020B0604020202020204" pitchFamily="34" charset="0"/>
              <a:cs typeface="Arial" panose="020B0604020202020204" pitchFamily="34" charset="0"/>
            </a:endParaRPr>
          </a:p>
        </p:txBody>
      </p:sp>
      <p:sp>
        <p:nvSpPr>
          <p:cNvPr id="19" name="Round Same Side Corner Rectangle 18">
            <a:hlinkClick r:id="rId8" action="ppaction://hlinksldjump"/>
          </p:cNvPr>
          <p:cNvSpPr/>
          <p:nvPr userDrawn="1"/>
        </p:nvSpPr>
        <p:spPr>
          <a:xfrm>
            <a:off x="7599766" y="620688"/>
            <a:ext cx="434588"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M2.3</a:t>
            </a:r>
            <a:endParaRPr lang="en-GB" sz="1200" b="1" dirty="0">
              <a:solidFill>
                <a:schemeClr val="bg1"/>
              </a:solidFill>
              <a:latin typeface="Arial" panose="020B0604020202020204" pitchFamily="34" charset="0"/>
              <a:cs typeface="Arial" panose="020B0604020202020204" pitchFamily="34" charset="0"/>
            </a:endParaRPr>
          </a:p>
        </p:txBody>
      </p:sp>
      <p:sp>
        <p:nvSpPr>
          <p:cNvPr id="22" name="Round Same Side Corner Rectangle 21">
            <a:hlinkClick r:id="rId7" action="ppaction://hlinksldjump"/>
          </p:cNvPr>
          <p:cNvSpPr/>
          <p:nvPr userDrawn="1"/>
        </p:nvSpPr>
        <p:spPr>
          <a:xfrm>
            <a:off x="3273437"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P3.2</a:t>
            </a:r>
            <a:r>
              <a:rPr lang="en-GB" sz="1200" b="1" baseline="0" dirty="0" smtClean="0">
                <a:latin typeface="Arial" panose="020B0604020202020204" pitchFamily="34" charset="0"/>
                <a:cs typeface="Arial" panose="020B0604020202020204" pitchFamily="34" charset="0"/>
              </a:rPr>
              <a:t> – Task 6</a:t>
            </a:r>
            <a:endParaRPr lang="en-GB" sz="1200" b="1" dirty="0">
              <a:latin typeface="Arial" panose="020B0604020202020204" pitchFamily="34" charset="0"/>
              <a:cs typeface="Arial" panose="020B0604020202020204" pitchFamily="34" charset="0"/>
            </a:endParaRPr>
          </a:p>
        </p:txBody>
      </p:sp>
      <p:sp>
        <p:nvSpPr>
          <p:cNvPr id="23" name="Round Same Side Corner Rectangle 22">
            <a:hlinkClick r:id="rId9" action="ppaction://hlinksldjump"/>
          </p:cNvPr>
          <p:cNvSpPr/>
          <p:nvPr userDrawn="1"/>
        </p:nvSpPr>
        <p:spPr>
          <a:xfrm>
            <a:off x="4385182"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P3.3 – Task 7</a:t>
            </a:r>
            <a:endParaRPr lang="en-GB" sz="1200" b="1" dirty="0">
              <a:latin typeface="Arial" panose="020B0604020202020204" pitchFamily="34" charset="0"/>
              <a:cs typeface="Arial" panose="020B0604020202020204" pitchFamily="34" charset="0"/>
            </a:endParaRPr>
          </a:p>
        </p:txBody>
      </p:sp>
      <p:sp>
        <p:nvSpPr>
          <p:cNvPr id="32" name="Round Same Side Corner Rectangle 31">
            <a:hlinkClick r:id="rId10" action="ppaction://hlinksldjump"/>
          </p:cNvPr>
          <p:cNvSpPr/>
          <p:nvPr userDrawn="1"/>
        </p:nvSpPr>
        <p:spPr>
          <a:xfrm>
            <a:off x="5496927"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P3.3 – Task 8</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hyperlink" Target="Unit%2009%20-%20LO2%20-%20Task%2003%20-%20Project%20Specification.docx" TargetMode="Externa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slide" Target="slide15.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hyperlink" Target="Unit%2009%20-%20Product%20Development%20-%20Assignment%20Checklist.docx"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68226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09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LO2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Design Products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that meet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Identified Client Requirements</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09 – Product Development</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0925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60" dirty="0" smtClean="0"/>
              <a:t>For the rest of this project you will be required to create or plan for a product and be required to create a prototype of that product. At this stage.</a:t>
            </a:r>
          </a:p>
          <a:p>
            <a:r>
              <a:rPr lang="en-US" sz="1460" b="1" dirty="0">
                <a:solidFill>
                  <a:srgbClr val="FF0000"/>
                </a:solidFill>
              </a:rPr>
              <a:t>P2.1 – Task 01 </a:t>
            </a:r>
            <a:r>
              <a:rPr lang="en-US" sz="1460" dirty="0">
                <a:solidFill>
                  <a:srgbClr val="FF0000"/>
                </a:solidFill>
              </a:rPr>
              <a:t>- Produce a requirements </a:t>
            </a:r>
            <a:r>
              <a:rPr lang="en-US" sz="1460" dirty="0" smtClean="0">
                <a:solidFill>
                  <a:srgbClr val="FF0000"/>
                </a:solidFill>
              </a:rPr>
              <a:t>analysis specification </a:t>
            </a:r>
            <a:r>
              <a:rPr lang="en-US" sz="1460" dirty="0">
                <a:solidFill>
                  <a:srgbClr val="FF0000"/>
                </a:solidFill>
              </a:rPr>
              <a:t>that describes a product that meets the client requirements as given in the scenario</a:t>
            </a:r>
            <a:r>
              <a:rPr lang="en-US" sz="1460" dirty="0" smtClean="0">
                <a:solidFill>
                  <a:srgbClr val="FF0000"/>
                </a:solidFill>
              </a:rPr>
              <a:t>.</a:t>
            </a:r>
            <a:endParaRPr lang="en-US" sz="1460" dirty="0"/>
          </a:p>
          <a:p>
            <a:pPr marL="285750" indent="-285750">
              <a:buClr>
                <a:srgbClr val="00B050"/>
              </a:buClr>
              <a:buFont typeface="Wingdings 3" panose="05040102010807070707" pitchFamily="18" charset="2"/>
              <a:buChar char=""/>
            </a:pPr>
            <a:r>
              <a:rPr lang="en-US" sz="1460" dirty="0" smtClean="0"/>
              <a:t>For this you need to create a preliminary report for your product to include:</a:t>
            </a:r>
          </a:p>
          <a:p>
            <a:pPr marL="285750" indent="-285750">
              <a:buClr>
                <a:srgbClr val="00B050"/>
              </a:buClr>
              <a:buFont typeface="Wingdings 3" panose="05040102010807070707" pitchFamily="18" charset="2"/>
              <a:buChar char=""/>
            </a:pPr>
            <a:r>
              <a:rPr lang="en-US" sz="1460" b="1" dirty="0" smtClean="0"/>
              <a:t>Market </a:t>
            </a:r>
            <a:r>
              <a:rPr lang="en-US" sz="1460" b="1" dirty="0"/>
              <a:t>analysis </a:t>
            </a:r>
            <a:r>
              <a:rPr lang="en-US" sz="1460" b="1" dirty="0" smtClean="0"/>
              <a:t>to include:</a:t>
            </a:r>
          </a:p>
          <a:p>
            <a:pPr marL="514350" lvl="1" indent="-231775">
              <a:buClr>
                <a:srgbClr val="00B050"/>
              </a:buClr>
              <a:buFont typeface="Arial" panose="020B0604020202020204" pitchFamily="34" charset="0"/>
              <a:buChar char="•"/>
            </a:pPr>
            <a:r>
              <a:rPr lang="en-US" sz="1460" b="1" dirty="0"/>
              <a:t>C</a:t>
            </a:r>
            <a:r>
              <a:rPr lang="en-US" sz="1460" b="1" dirty="0" smtClean="0"/>
              <a:t>lient </a:t>
            </a:r>
            <a:r>
              <a:rPr lang="en-US" sz="1460" b="1" dirty="0"/>
              <a:t>needs and </a:t>
            </a:r>
            <a:r>
              <a:rPr lang="en-US" sz="1460" b="1" dirty="0" smtClean="0"/>
              <a:t>wants </a:t>
            </a:r>
            <a:r>
              <a:rPr lang="en-US" sz="1460" dirty="0" smtClean="0"/>
              <a:t>– define who the client is, what they need, what they would wish the end product to do.</a:t>
            </a:r>
          </a:p>
          <a:p>
            <a:pPr marL="514350" lvl="1" indent="-231775">
              <a:buClr>
                <a:srgbClr val="00B050"/>
              </a:buClr>
              <a:buFont typeface="Arial" panose="020B0604020202020204" pitchFamily="34" charset="0"/>
              <a:buChar char="•"/>
            </a:pPr>
            <a:r>
              <a:rPr lang="en-US" sz="1460" b="1" dirty="0" smtClean="0"/>
              <a:t>End </a:t>
            </a:r>
            <a:r>
              <a:rPr lang="en-US" sz="1460" b="1" dirty="0"/>
              <a:t>user needs and </a:t>
            </a:r>
            <a:r>
              <a:rPr lang="en-US" sz="1460" b="1" dirty="0" smtClean="0"/>
              <a:t>wants </a:t>
            </a:r>
            <a:r>
              <a:rPr lang="en-US" sz="1460" dirty="0" smtClean="0"/>
              <a:t>– Describe the customers needs, what would they wish from the product.</a:t>
            </a:r>
          </a:p>
          <a:p>
            <a:pPr marL="514350" lvl="1" indent="-231775">
              <a:buClr>
                <a:srgbClr val="00B050"/>
              </a:buClr>
              <a:buFont typeface="Arial" panose="020B0604020202020204" pitchFamily="34" charset="0"/>
              <a:buChar char="•"/>
            </a:pPr>
            <a:r>
              <a:rPr lang="en-US" sz="1460" b="1" dirty="0"/>
              <a:t>C</a:t>
            </a:r>
            <a:r>
              <a:rPr lang="en-US" sz="1460" b="1" dirty="0" smtClean="0"/>
              <a:t>ompeting </a:t>
            </a:r>
            <a:r>
              <a:rPr lang="en-US" sz="1460" b="1" dirty="0"/>
              <a:t>products on the </a:t>
            </a:r>
            <a:r>
              <a:rPr lang="en-US" sz="1460" b="1" dirty="0" smtClean="0"/>
              <a:t>market </a:t>
            </a:r>
            <a:r>
              <a:rPr lang="en-US" sz="1460" dirty="0" smtClean="0"/>
              <a:t>– What is available on the market and why does it not meet the needs of the customer base.</a:t>
            </a:r>
          </a:p>
          <a:p>
            <a:pPr marL="514350" lvl="1" indent="-231775">
              <a:buClr>
                <a:srgbClr val="00B050"/>
              </a:buClr>
              <a:buFont typeface="Arial" panose="020B0604020202020204" pitchFamily="34" charset="0"/>
              <a:buChar char="•"/>
            </a:pPr>
            <a:r>
              <a:rPr lang="en-US" sz="1460" dirty="0" smtClean="0"/>
              <a:t>Demand for the product – where and why is there a demand for your product.</a:t>
            </a:r>
          </a:p>
          <a:p>
            <a:pPr marL="514350" lvl="1" indent="-231775">
              <a:buClr>
                <a:srgbClr val="00B050"/>
              </a:buClr>
              <a:buFont typeface="Arial" panose="020B0604020202020204" pitchFamily="34" charset="0"/>
              <a:buChar char="•"/>
            </a:pPr>
            <a:r>
              <a:rPr lang="en-US" sz="1460" b="1" dirty="0" smtClean="0"/>
              <a:t>Scope of the product </a:t>
            </a:r>
            <a:r>
              <a:rPr lang="en-US" sz="1460" dirty="0" smtClean="0"/>
              <a:t>– what will your product do, how will it serve those customers, what will be different about yours than their. </a:t>
            </a:r>
            <a:endParaRPr lang="en-US" sz="1460" dirty="0"/>
          </a:p>
          <a:p>
            <a:pPr marL="285750" lvl="1" indent="-285750">
              <a:buClr>
                <a:srgbClr val="00B050"/>
              </a:buClr>
              <a:buFont typeface="Wingdings 3" panose="05040102010807070707" pitchFamily="18" charset="2"/>
              <a:buChar char=""/>
            </a:pPr>
            <a:r>
              <a:rPr lang="en-US" sz="1460" b="1" dirty="0" smtClean="0"/>
              <a:t>Limitations to include:</a:t>
            </a:r>
          </a:p>
          <a:p>
            <a:pPr marL="514350" lvl="2" indent="-231775">
              <a:buClr>
                <a:srgbClr val="00B050"/>
              </a:buClr>
              <a:buFont typeface="Arial" panose="020B0604020202020204" pitchFamily="34" charset="0"/>
              <a:buChar char="•"/>
            </a:pPr>
            <a:r>
              <a:rPr lang="en-US" sz="1460" b="1" dirty="0" smtClean="0"/>
              <a:t>Target platform </a:t>
            </a:r>
            <a:r>
              <a:rPr lang="en-US" sz="1460" dirty="0" smtClean="0"/>
              <a:t>–</a:t>
            </a:r>
            <a:r>
              <a:rPr lang="en-US" sz="1460" dirty="0"/>
              <a:t>w</a:t>
            </a:r>
            <a:r>
              <a:rPr lang="en-US" sz="1460" dirty="0" smtClean="0"/>
              <a:t>hat device can it be seen on and why is it limited</a:t>
            </a:r>
          </a:p>
          <a:p>
            <a:pPr marL="514350" lvl="2" indent="-231775">
              <a:buClr>
                <a:srgbClr val="00B050"/>
              </a:buClr>
              <a:buFont typeface="Arial" panose="020B0604020202020204" pitchFamily="34" charset="0"/>
              <a:buChar char="•"/>
            </a:pPr>
            <a:r>
              <a:rPr lang="en-US" sz="1460" b="1" dirty="0" smtClean="0"/>
              <a:t>Bandwidth</a:t>
            </a:r>
            <a:r>
              <a:rPr lang="en-US" sz="1460" dirty="0" smtClean="0"/>
              <a:t> – how much internet speed will be necessary to operate and run it efficiently.</a:t>
            </a:r>
          </a:p>
          <a:p>
            <a:pPr marL="514350" lvl="2" indent="-231775">
              <a:buClr>
                <a:srgbClr val="00B050"/>
              </a:buClr>
              <a:buFont typeface="Arial" panose="020B0604020202020204" pitchFamily="34" charset="0"/>
              <a:buChar char="•"/>
            </a:pPr>
            <a:r>
              <a:rPr lang="en-US" sz="1460" b="1" dirty="0"/>
              <a:t>D</a:t>
            </a:r>
            <a:r>
              <a:rPr lang="en-US" sz="1460" b="1" dirty="0" smtClean="0"/>
              <a:t>evelopment resources </a:t>
            </a:r>
            <a:r>
              <a:rPr lang="en-US" sz="1460" dirty="0" smtClean="0"/>
              <a:t>– what do you need to make it with, hardware and software</a:t>
            </a:r>
          </a:p>
          <a:p>
            <a:pPr marL="514350" lvl="2" indent="-231775">
              <a:buClr>
                <a:srgbClr val="00B050"/>
              </a:buClr>
              <a:buFont typeface="Arial" panose="020B0604020202020204" pitchFamily="34" charset="0"/>
              <a:buChar char="•"/>
            </a:pPr>
            <a:r>
              <a:rPr lang="en-US" sz="1460" b="1" dirty="0"/>
              <a:t>H</a:t>
            </a:r>
            <a:r>
              <a:rPr lang="en-US" sz="1460" b="1" dirty="0" smtClean="0"/>
              <a:t>uman resources </a:t>
            </a:r>
            <a:r>
              <a:rPr lang="en-US" sz="1460" dirty="0" smtClean="0"/>
              <a:t>– who do you need to make it with, how will they help.</a:t>
            </a:r>
          </a:p>
          <a:p>
            <a:pPr marL="514350" lvl="2" indent="-231775">
              <a:buClr>
                <a:srgbClr val="00B050"/>
              </a:buClr>
              <a:buFont typeface="Arial" panose="020B0604020202020204" pitchFamily="34" charset="0"/>
              <a:buChar char="•"/>
            </a:pPr>
            <a:r>
              <a:rPr lang="en-US" sz="1460" b="1" dirty="0" smtClean="0"/>
              <a:t>Software limitations </a:t>
            </a:r>
            <a:r>
              <a:rPr lang="en-US" sz="1460" dirty="0" smtClean="0"/>
              <a:t>– what will be the limit of the product and how can this be overcome.</a:t>
            </a:r>
            <a:endParaRPr lang="en-US" sz="146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P2.1 - </a:t>
            </a:r>
            <a:r>
              <a:rPr lang="en-US" sz="4000" dirty="0"/>
              <a:t>Requirements </a:t>
            </a:r>
            <a:r>
              <a:rPr lang="en-US" sz="4000" dirty="0" smtClean="0"/>
              <a:t>Analysis Phase</a:t>
            </a:r>
            <a:endParaRPr lang="en-GB" sz="36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647500520"/>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32311"/>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US" sz="2000" dirty="0" smtClean="0"/>
              <a:t>At this stage, depending on the selected pathway, this could be the website for Unit 21, the game prototype for Unit 15, or a product created for another subject.</a:t>
            </a:r>
          </a:p>
          <a:p>
            <a:r>
              <a:rPr lang="en-US" sz="2000" b="1" dirty="0" smtClean="0">
                <a:solidFill>
                  <a:srgbClr val="FF0000"/>
                </a:solidFill>
              </a:rPr>
              <a:t>P2.2 </a:t>
            </a:r>
            <a:r>
              <a:rPr lang="en-US" sz="2000" b="1" dirty="0">
                <a:solidFill>
                  <a:srgbClr val="FF0000"/>
                </a:solidFill>
              </a:rPr>
              <a:t>– Task </a:t>
            </a:r>
            <a:r>
              <a:rPr lang="en-US" sz="2000" b="1" dirty="0" smtClean="0">
                <a:solidFill>
                  <a:srgbClr val="FF0000"/>
                </a:solidFill>
              </a:rPr>
              <a:t>02 </a:t>
            </a:r>
            <a:r>
              <a:rPr lang="en-US" sz="2000" dirty="0">
                <a:solidFill>
                  <a:srgbClr val="FF0000"/>
                </a:solidFill>
              </a:rPr>
              <a:t>- Produce a </a:t>
            </a:r>
            <a:r>
              <a:rPr lang="en-US" sz="2000" dirty="0" smtClean="0">
                <a:solidFill>
                  <a:srgbClr val="FF0000"/>
                </a:solidFill>
              </a:rPr>
              <a:t>prototype </a:t>
            </a:r>
            <a:r>
              <a:rPr lang="en-US" sz="2000" dirty="0">
                <a:solidFill>
                  <a:srgbClr val="FF0000"/>
                </a:solidFill>
              </a:rPr>
              <a:t>that describes a product that meets the client requirements as given in the scenario</a:t>
            </a:r>
            <a:r>
              <a:rPr lang="en-US" sz="2000" dirty="0" smtClean="0">
                <a:solidFill>
                  <a:srgbClr val="FF0000"/>
                </a:solidFill>
              </a:rPr>
              <a:t>.</a:t>
            </a:r>
            <a:endParaRPr lang="en-US" sz="2000" dirty="0"/>
          </a:p>
          <a:p>
            <a:pPr marL="395288" indent="-395288">
              <a:buClr>
                <a:srgbClr val="00B050"/>
              </a:buClr>
              <a:buFont typeface="Wingdings 3" panose="05040102010807070707" pitchFamily="18" charset="2"/>
              <a:buChar char=""/>
            </a:pPr>
            <a:r>
              <a:rPr lang="en-GB" sz="2000" dirty="0" smtClean="0"/>
              <a:t>For this you need to make a mock up, or percentage of the product, this can be in the form of sketches if the product is physical, a 3D printed model, the first pages of the website for Unit 21, the game prototype or level for Unit 15.</a:t>
            </a:r>
          </a:p>
          <a:p>
            <a:pPr marL="395288" indent="-395288">
              <a:buClr>
                <a:srgbClr val="00B050"/>
              </a:buClr>
              <a:buFont typeface="Wingdings 3" panose="05040102010807070707" pitchFamily="18" charset="2"/>
              <a:buChar char=""/>
            </a:pPr>
            <a:r>
              <a:rPr lang="en-GB" sz="2000" dirty="0" smtClean="0"/>
              <a:t>You will need to provide this prototype in some form, as a presentation, report or physical copy. This needs to be described and evidenced for the examiner.</a:t>
            </a:r>
          </a:p>
          <a:p>
            <a:pPr marL="395288" indent="-395288">
              <a:buClr>
                <a:srgbClr val="00B050"/>
              </a:buClr>
              <a:buFont typeface="Wingdings 3" panose="05040102010807070707" pitchFamily="18" charset="2"/>
              <a:buChar char=""/>
            </a:pPr>
            <a:r>
              <a:rPr lang="en-GB" sz="2000" dirty="0" smtClean="0"/>
              <a:t>If the prototype cannot be produced then you need to make sketched, designs, measurements in digital or scanned form of your product. Let your tutor agree to the specification of this where possible.</a:t>
            </a:r>
            <a:endParaRPr lang="en-GB" sz="20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P2.2 - </a:t>
            </a:r>
            <a:r>
              <a:rPr lang="en-US" sz="4000" dirty="0" smtClean="0"/>
              <a:t>Prototype</a:t>
            </a:r>
            <a:endParaRPr lang="en-GB" sz="36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60239891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21894266"/>
              </p:ext>
            </p:extLst>
          </p:nvPr>
        </p:nvGraphicFramePr>
        <p:xfrm>
          <a:off x="7236296" y="1052736"/>
          <a:ext cx="158417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440160"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912768" cy="535531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smtClean="0"/>
              <a:t>For the rest of this project you will be required to create or plan for a product and be required to create a prototype of that product. At this stage. Depending on the selected pathway, this could be the website for Unit 21, the Game Prototype for Unit 15, or a product created for another subject.</a:t>
            </a:r>
          </a:p>
          <a:p>
            <a:r>
              <a:rPr lang="en-US" b="1" dirty="0" smtClean="0">
                <a:solidFill>
                  <a:srgbClr val="FF0000"/>
                </a:solidFill>
              </a:rPr>
              <a:t>P2.3 – Task 03 </a:t>
            </a:r>
            <a:r>
              <a:rPr lang="en-US" dirty="0" smtClean="0">
                <a:solidFill>
                  <a:srgbClr val="FF0000"/>
                </a:solidFill>
              </a:rPr>
              <a:t>- Produce </a:t>
            </a:r>
            <a:r>
              <a:rPr lang="en-US" dirty="0">
                <a:solidFill>
                  <a:srgbClr val="FF0000"/>
                </a:solidFill>
              </a:rPr>
              <a:t>a product requirements specification that describes a product that meets the client requirements as given in the scenario.</a:t>
            </a:r>
            <a:r>
              <a:rPr lang="en-US" dirty="0"/>
              <a:t> </a:t>
            </a:r>
            <a:endParaRPr lang="en-US" dirty="0" smtClean="0"/>
          </a:p>
          <a:p>
            <a:pPr marL="285750" indent="-285750">
              <a:buClr>
                <a:srgbClr val="00B050"/>
              </a:buClr>
              <a:buFont typeface="Wingdings 3" panose="05040102010807070707" pitchFamily="18" charset="2"/>
              <a:buChar char=""/>
            </a:pPr>
            <a:r>
              <a:rPr lang="en-US" dirty="0" smtClean="0"/>
              <a:t>Using the </a:t>
            </a:r>
            <a:r>
              <a:rPr lang="en-US" dirty="0" smtClean="0">
                <a:hlinkClick r:id="rId5" action="ppaction://hlinkfile"/>
              </a:rPr>
              <a:t>template </a:t>
            </a:r>
            <a:r>
              <a:rPr lang="en-US" dirty="0" smtClean="0"/>
              <a:t>attached, you will need to create a detailed Product specification for your product. This is more of a </a:t>
            </a:r>
            <a:r>
              <a:rPr lang="en-US" i="1" dirty="0" smtClean="0"/>
              <a:t>going to be</a:t>
            </a:r>
            <a:r>
              <a:rPr lang="en-US" dirty="0" smtClean="0"/>
              <a:t> scenario but you will need to propose these outline </a:t>
            </a:r>
            <a:r>
              <a:rPr lang="en-US" dirty="0"/>
              <a:t>of the design solutions </a:t>
            </a:r>
            <a:r>
              <a:rPr lang="en-US" dirty="0" smtClean="0"/>
              <a:t>for </a:t>
            </a:r>
            <a:r>
              <a:rPr lang="en-US" dirty="0"/>
              <a:t>consideration </a:t>
            </a:r>
            <a:r>
              <a:rPr lang="en-US" dirty="0" smtClean="0"/>
              <a:t>to </a:t>
            </a:r>
            <a:r>
              <a:rPr lang="en-US" dirty="0"/>
              <a:t>the identified client and obtain </a:t>
            </a:r>
            <a:r>
              <a:rPr lang="en-US" dirty="0" smtClean="0"/>
              <a:t>feedback.</a:t>
            </a:r>
          </a:p>
          <a:p>
            <a:pPr marL="285750" indent="-285750">
              <a:buClr>
                <a:srgbClr val="00B050"/>
              </a:buClr>
              <a:buFont typeface="Wingdings 3" panose="05040102010807070707" pitchFamily="18" charset="2"/>
              <a:buChar char=""/>
            </a:pPr>
            <a:r>
              <a:rPr lang="en-US" dirty="0" smtClean="0"/>
              <a:t>This needs to contain all the Functional and Non-Functional requirements stated on the next slide and formatted in an appropriate report manner.</a:t>
            </a:r>
          </a:p>
          <a:p>
            <a:pPr marL="285750" indent="-285750">
              <a:buClr>
                <a:srgbClr val="00B050"/>
              </a:buClr>
              <a:buFont typeface="Wingdings 3" panose="05040102010807070707" pitchFamily="18" charset="2"/>
              <a:buChar char=""/>
            </a:pPr>
            <a:r>
              <a:rPr lang="en-US" dirty="0" smtClean="0"/>
              <a:t>This needs to be quite detailed about all the specifics of your product and as professional as possible as it will be submitted to a manufacturer for moderation and evaluation.</a:t>
            </a:r>
            <a:endParaRPr lang="en-US" dirty="0"/>
          </a:p>
        </p:txBody>
      </p:sp>
      <p:sp>
        <p:nvSpPr>
          <p:cNvPr id="8" name="Title 2"/>
          <p:cNvSpPr>
            <a:spLocks noGrp="1"/>
          </p:cNvSpPr>
          <p:nvPr>
            <p:ph type="title"/>
          </p:nvPr>
        </p:nvSpPr>
        <p:spPr>
          <a:xfrm>
            <a:off x="70266" y="72008"/>
            <a:ext cx="8859452" cy="548680"/>
          </a:xfrm>
        </p:spPr>
        <p:txBody>
          <a:bodyPr>
            <a:noAutofit/>
          </a:bodyPr>
          <a:lstStyle/>
          <a:p>
            <a:r>
              <a:rPr lang="en-US" sz="3800" dirty="0" smtClean="0"/>
              <a:t>P2.3 - Product Requirements Specification</a:t>
            </a:r>
            <a:endParaRPr lang="en-GB" sz="38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51886374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47727"/>
          </a:xfrm>
          <a:prstGeom prst="rect">
            <a:avLst/>
          </a:prstGeom>
        </p:spPr>
        <p:txBody>
          <a:bodyPr wrap="square">
            <a:spAutoFit/>
          </a:bodyPr>
          <a:lstStyle/>
          <a:p>
            <a:r>
              <a:rPr lang="en-GB" sz="1750" b="1" dirty="0" smtClean="0"/>
              <a:t>Functional </a:t>
            </a:r>
            <a:r>
              <a:rPr lang="en-GB" sz="1750" b="1" dirty="0"/>
              <a:t>Requirements </a:t>
            </a:r>
          </a:p>
          <a:p>
            <a:pPr marL="457200" indent="-223838">
              <a:buClr>
                <a:srgbClr val="00B050"/>
              </a:buClr>
              <a:buFont typeface="Arial" panose="020B0604020202020204" pitchFamily="34" charset="0"/>
              <a:buChar char="•"/>
            </a:pPr>
            <a:r>
              <a:rPr lang="en-US" sz="1750" b="1" dirty="0" smtClean="0"/>
              <a:t>Main </a:t>
            </a:r>
            <a:r>
              <a:rPr lang="en-US" sz="1750" b="1" dirty="0"/>
              <a:t>functional requirements </a:t>
            </a:r>
            <a:r>
              <a:rPr lang="en-US" sz="1750" dirty="0"/>
              <a:t>– a set of clearly defined, unambiguous needs of the product, with priorities </a:t>
            </a:r>
          </a:p>
          <a:p>
            <a:pPr marL="457200" indent="-223838">
              <a:buClr>
                <a:srgbClr val="00B050"/>
              </a:buClr>
              <a:buFont typeface="Arial" panose="020B0604020202020204" pitchFamily="34" charset="0"/>
              <a:buChar char="•"/>
            </a:pPr>
            <a:r>
              <a:rPr lang="en-US" sz="1750" b="1" dirty="0" smtClean="0"/>
              <a:t>Target </a:t>
            </a:r>
            <a:r>
              <a:rPr lang="en-US" sz="1750" b="1" dirty="0"/>
              <a:t>user profiles </a:t>
            </a:r>
            <a:r>
              <a:rPr lang="en-US" sz="1750" dirty="0"/>
              <a:t>(e.g. end user tasks, end user knowledge and level of experience, client goals) </a:t>
            </a:r>
          </a:p>
          <a:p>
            <a:r>
              <a:rPr lang="en-GB" sz="1750" b="1" dirty="0" smtClean="0"/>
              <a:t>Non-functional </a:t>
            </a:r>
            <a:r>
              <a:rPr lang="en-GB" sz="1750" b="1" dirty="0"/>
              <a:t>Requirements </a:t>
            </a:r>
          </a:p>
          <a:p>
            <a:pPr marL="457200" indent="-223838">
              <a:buClr>
                <a:srgbClr val="00B050"/>
              </a:buClr>
              <a:buFont typeface="Arial" panose="020B0604020202020204" pitchFamily="34" charset="0"/>
              <a:buChar char="•"/>
            </a:pPr>
            <a:r>
              <a:rPr lang="en-US" sz="1750" b="1" dirty="0" smtClean="0"/>
              <a:t>Usability</a:t>
            </a:r>
            <a:r>
              <a:rPr lang="en-US" sz="1750" dirty="0" smtClean="0"/>
              <a:t> </a:t>
            </a:r>
            <a:r>
              <a:rPr lang="en-US" sz="1750" dirty="0"/>
              <a:t>(e.g. easy to learn, clear operating procedures, appropriate for the level of knowledge of each target user profile) </a:t>
            </a:r>
          </a:p>
          <a:p>
            <a:pPr marL="457200" indent="-223838">
              <a:buClr>
                <a:srgbClr val="00B050"/>
              </a:buClr>
              <a:buFont typeface="Arial" panose="020B0604020202020204" pitchFamily="34" charset="0"/>
              <a:buChar char="•"/>
            </a:pPr>
            <a:r>
              <a:rPr lang="en-US" sz="1750" b="1" dirty="0" smtClean="0"/>
              <a:t>Performance</a:t>
            </a:r>
            <a:r>
              <a:rPr lang="en-US" sz="1750" dirty="0" smtClean="0"/>
              <a:t> </a:t>
            </a:r>
            <a:r>
              <a:rPr lang="en-US" sz="1750" dirty="0"/>
              <a:t>– stated in an easily measurable form (e.g. capacity, availability, response times, environmental issues </a:t>
            </a:r>
          </a:p>
          <a:p>
            <a:pPr marL="457200" indent="-223838">
              <a:buClr>
                <a:srgbClr val="00B050"/>
              </a:buClr>
              <a:buFont typeface="Arial" panose="020B0604020202020204" pitchFamily="34" charset="0"/>
              <a:buChar char="•"/>
            </a:pPr>
            <a:r>
              <a:rPr lang="en-US" sz="1750" b="1" dirty="0" smtClean="0"/>
              <a:t>Safety</a:t>
            </a:r>
            <a:r>
              <a:rPr lang="en-US" sz="1750" dirty="0" smtClean="0"/>
              <a:t> </a:t>
            </a:r>
            <a:r>
              <a:rPr lang="en-US" sz="1750" dirty="0"/>
              <a:t>(e.g. to prevent possible loss, damage or harm, specific safety standards to be adhered to) </a:t>
            </a:r>
          </a:p>
          <a:p>
            <a:pPr marL="457200" indent="-223838">
              <a:buClr>
                <a:srgbClr val="00B050"/>
              </a:buClr>
              <a:buFont typeface="Arial" panose="020B0604020202020204" pitchFamily="34" charset="0"/>
              <a:buChar char="•"/>
            </a:pPr>
            <a:r>
              <a:rPr lang="en-GB" sz="1750" b="1" dirty="0" smtClean="0"/>
              <a:t>Security</a:t>
            </a:r>
            <a:r>
              <a:rPr lang="en-GB" sz="1750" dirty="0" smtClean="0"/>
              <a:t> </a:t>
            </a:r>
            <a:r>
              <a:rPr lang="en-GB" sz="1750" dirty="0"/>
              <a:t>(e.g. standards compliance, privacy issues, certification) </a:t>
            </a:r>
          </a:p>
          <a:p>
            <a:pPr marL="457200" indent="-223838">
              <a:buClr>
                <a:srgbClr val="00B050"/>
              </a:buClr>
              <a:buFont typeface="Arial" panose="020B0604020202020204" pitchFamily="34" charset="0"/>
              <a:buChar char="•"/>
            </a:pPr>
            <a:r>
              <a:rPr lang="en-US" sz="1750" b="1" dirty="0" smtClean="0"/>
              <a:t>Maintainability</a:t>
            </a:r>
            <a:r>
              <a:rPr lang="en-US" sz="1750" dirty="0" smtClean="0"/>
              <a:t> </a:t>
            </a:r>
            <a:r>
              <a:rPr lang="en-US" sz="1750" dirty="0"/>
              <a:t>(e.g. define consumables, regular calibration activities, updates, bug fixes, error recovery) </a:t>
            </a:r>
          </a:p>
          <a:p>
            <a:pPr marL="457200" indent="-223838">
              <a:buClr>
                <a:srgbClr val="00B050"/>
              </a:buClr>
              <a:buFont typeface="Arial" panose="020B0604020202020204" pitchFamily="34" charset="0"/>
              <a:buChar char="•"/>
            </a:pPr>
            <a:r>
              <a:rPr lang="en-GB" sz="1750" dirty="0" smtClean="0"/>
              <a:t>Interfaces </a:t>
            </a:r>
            <a:r>
              <a:rPr lang="en-GB" sz="1750" dirty="0"/>
              <a:t>(e.g. hardware, software, communications, user) </a:t>
            </a:r>
          </a:p>
          <a:p>
            <a:pPr marL="457200" indent="-223838">
              <a:buClr>
                <a:srgbClr val="00B050"/>
              </a:buClr>
              <a:buFont typeface="Arial" panose="020B0604020202020204" pitchFamily="34" charset="0"/>
              <a:buChar char="•"/>
            </a:pPr>
            <a:r>
              <a:rPr lang="en-US" sz="1750" b="1" dirty="0" smtClean="0"/>
              <a:t>Appendices</a:t>
            </a:r>
            <a:r>
              <a:rPr lang="en-US" sz="1750" dirty="0" smtClean="0"/>
              <a:t> </a:t>
            </a:r>
            <a:r>
              <a:rPr lang="en-US" sz="1750" dirty="0"/>
              <a:t>(e.g. glossary of terms, diagrams describing processing, a numbered list of TBD (to be determined) items with clear responsibilities and timescales defined</a:t>
            </a:r>
            <a:r>
              <a:rPr lang="en-US" sz="1750" dirty="0" smtClean="0"/>
              <a:t>)</a:t>
            </a:r>
            <a:endParaRPr lang="en-US" sz="1750" dirty="0"/>
          </a:p>
        </p:txBody>
      </p:sp>
      <p:sp>
        <p:nvSpPr>
          <p:cNvPr id="8" name="Title 2"/>
          <p:cNvSpPr>
            <a:spLocks noGrp="1"/>
          </p:cNvSpPr>
          <p:nvPr>
            <p:ph type="title"/>
          </p:nvPr>
        </p:nvSpPr>
        <p:spPr>
          <a:xfrm>
            <a:off x="70266" y="72008"/>
            <a:ext cx="8859452" cy="548680"/>
          </a:xfrm>
        </p:spPr>
        <p:txBody>
          <a:bodyPr>
            <a:noAutofit/>
          </a:bodyPr>
          <a:lstStyle/>
          <a:p>
            <a:r>
              <a:rPr lang="en-US" sz="3800" dirty="0"/>
              <a:t>P2.3 - Product Requirements Specification</a:t>
            </a:r>
            <a:endParaRPr lang="en-GB" sz="38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75938611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355312"/>
          </a:xfrm>
          <a:prstGeom prst="rect">
            <a:avLst/>
          </a:prstGeom>
        </p:spPr>
        <p:txBody>
          <a:bodyPr wrap="square">
            <a:spAutoFit/>
          </a:bodyPr>
          <a:lstStyle/>
          <a:p>
            <a:pPr marL="395288" indent="-395288">
              <a:buClr>
                <a:srgbClr val="00B050"/>
              </a:buClr>
              <a:buFont typeface="Wingdings 3" panose="05040102010807070707" pitchFamily="18" charset="2"/>
              <a:buChar char=""/>
            </a:pPr>
            <a:r>
              <a:rPr lang="en-US" dirty="0" smtClean="0"/>
              <a:t>For the first section of P3 you are to </a:t>
            </a:r>
            <a:r>
              <a:rPr lang="en-US" dirty="0"/>
              <a:t>present </a:t>
            </a:r>
            <a:r>
              <a:rPr lang="en-US" dirty="0" smtClean="0"/>
              <a:t>at least 2 outline </a:t>
            </a:r>
            <a:r>
              <a:rPr lang="en-US" dirty="0"/>
              <a:t>solutions </a:t>
            </a:r>
            <a:r>
              <a:rPr lang="en-US" dirty="0" smtClean="0"/>
              <a:t>to the identified client from </a:t>
            </a:r>
            <a:r>
              <a:rPr lang="en-US" dirty="0"/>
              <a:t>identified </a:t>
            </a:r>
            <a:r>
              <a:rPr lang="en-US" dirty="0" smtClean="0"/>
              <a:t>client. </a:t>
            </a:r>
            <a:r>
              <a:rPr lang="en-US" dirty="0"/>
              <a:t>Each outline solution must include hardware and software details functional and non-functional details and could include a prototype. Each outline solution must be presented in an </a:t>
            </a:r>
            <a:r>
              <a:rPr lang="en-US" dirty="0" smtClean="0"/>
              <a:t>appropriate format.</a:t>
            </a:r>
          </a:p>
          <a:p>
            <a:pPr marL="395288" indent="-395288">
              <a:buClr>
                <a:srgbClr val="00B050"/>
              </a:buClr>
              <a:buFont typeface="Wingdings 3" panose="05040102010807070707" pitchFamily="18" charset="2"/>
              <a:buChar char=""/>
            </a:pPr>
            <a:r>
              <a:rPr lang="en-US" dirty="0" smtClean="0"/>
              <a:t>The </a:t>
            </a:r>
            <a:r>
              <a:rPr lang="en-US" dirty="0"/>
              <a:t>presentation can be at a face to face meeting, via email exchange or another suitable method. However, there must be clear evidence that this has taken place</a:t>
            </a:r>
            <a:r>
              <a:rPr lang="en-US" dirty="0" smtClean="0"/>
              <a:t>.</a:t>
            </a:r>
          </a:p>
          <a:p>
            <a:pPr>
              <a:buClr>
                <a:srgbClr val="00B050"/>
              </a:buClr>
            </a:pPr>
            <a:r>
              <a:rPr lang="en-US" b="1" dirty="0" smtClean="0">
                <a:solidFill>
                  <a:srgbClr val="FF0000"/>
                </a:solidFill>
              </a:rPr>
              <a:t>P3.1 – Task 04 – </a:t>
            </a:r>
            <a:r>
              <a:rPr lang="en-US" dirty="0" smtClean="0">
                <a:solidFill>
                  <a:srgbClr val="FF0000"/>
                </a:solidFill>
              </a:rPr>
              <a:t>Present 2 given solutions to the Clients needs that includes hardware, software, functional details non-functional details and a prototype solution (if possible) to a given client.</a:t>
            </a:r>
            <a:endParaRPr lang="en-US" dirty="0">
              <a:solidFill>
                <a:srgbClr val="FF0000"/>
              </a:solidFill>
            </a:endParaRPr>
          </a:p>
          <a:p>
            <a:pPr marL="519113" indent="-285750">
              <a:buClr>
                <a:srgbClr val="00B050"/>
              </a:buClr>
              <a:buFont typeface="Arial" panose="020B0604020202020204" pitchFamily="34" charset="0"/>
              <a:buChar char="•"/>
            </a:pPr>
            <a:r>
              <a:rPr lang="en-GB" dirty="0" smtClean="0"/>
              <a:t>This presentation of solutions must include:</a:t>
            </a:r>
            <a:endParaRPr lang="en-GB" dirty="0"/>
          </a:p>
          <a:p>
            <a:pPr marL="519113" indent="-285750">
              <a:buClr>
                <a:srgbClr val="00B050"/>
              </a:buClr>
              <a:buFont typeface="Arial" panose="020B0604020202020204" pitchFamily="34" charset="0"/>
              <a:buChar char="•"/>
            </a:pPr>
            <a:r>
              <a:rPr lang="en-GB" dirty="0" smtClean="0"/>
              <a:t>Hardware </a:t>
            </a:r>
            <a:r>
              <a:rPr lang="en-GB" dirty="0"/>
              <a:t>and software </a:t>
            </a:r>
            <a:endParaRPr lang="en-GB" dirty="0" smtClean="0"/>
          </a:p>
          <a:p>
            <a:pPr marL="519113" indent="-285750">
              <a:buClr>
                <a:srgbClr val="00B050"/>
              </a:buClr>
              <a:buFont typeface="Arial" panose="020B0604020202020204" pitchFamily="34" charset="0"/>
              <a:buChar char="•"/>
            </a:pPr>
            <a:r>
              <a:rPr lang="en-US" dirty="0" smtClean="0"/>
              <a:t>Functional details </a:t>
            </a:r>
            <a:r>
              <a:rPr lang="en-US" dirty="0"/>
              <a:t>(e.g. inputs, processing, outputs, user interface </a:t>
            </a:r>
            <a:r>
              <a:rPr lang="en-US" dirty="0" smtClean="0"/>
              <a:t>workflow)</a:t>
            </a:r>
            <a:endParaRPr lang="en-US" dirty="0"/>
          </a:p>
          <a:p>
            <a:pPr marL="519113" indent="-285750">
              <a:buClr>
                <a:srgbClr val="00B050"/>
              </a:buClr>
              <a:buFont typeface="Arial" panose="020B0604020202020204" pitchFamily="34" charset="0"/>
              <a:buChar char="•"/>
            </a:pPr>
            <a:r>
              <a:rPr lang="en-US" dirty="0"/>
              <a:t>N</a:t>
            </a:r>
            <a:r>
              <a:rPr lang="en-US" dirty="0" smtClean="0"/>
              <a:t>on-functional </a:t>
            </a:r>
            <a:r>
              <a:rPr lang="en-US" dirty="0"/>
              <a:t>details (e.g. usability, performance, safety, security, maintainability and interfaces) </a:t>
            </a:r>
            <a:endParaRPr lang="en-US" dirty="0" smtClean="0"/>
          </a:p>
          <a:p>
            <a:pPr marL="519113" indent="-285750">
              <a:buClr>
                <a:srgbClr val="00B050"/>
              </a:buClr>
              <a:buFont typeface="Arial" panose="020B0604020202020204" pitchFamily="34" charset="0"/>
              <a:buChar char="•"/>
            </a:pPr>
            <a:r>
              <a:rPr lang="en-US" dirty="0" smtClean="0"/>
              <a:t>Prototyping</a:t>
            </a:r>
            <a:r>
              <a:rPr lang="en-GB" dirty="0" smtClean="0"/>
              <a:t> (if possible)</a:t>
            </a:r>
            <a:endParaRPr lang="en-GB"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P3.1 – Design Phase – Presentation Proposal</a:t>
            </a:r>
            <a:endParaRPr lang="en-GB" sz="36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78036295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09200"/>
          </a:xfrm>
          <a:prstGeom prst="rect">
            <a:avLst/>
          </a:prstGeom>
        </p:spPr>
        <p:txBody>
          <a:bodyPr wrap="square">
            <a:spAutoFit/>
          </a:bodyPr>
          <a:lstStyle/>
          <a:p>
            <a:pPr marL="346075" indent="-342900">
              <a:buClr>
                <a:srgbClr val="00B050"/>
              </a:buClr>
              <a:buFont typeface="Wingdings 3" panose="05040102010807070707" pitchFamily="18" charset="2"/>
              <a:buChar char=""/>
            </a:pPr>
            <a:r>
              <a:rPr lang="en-US" sz="1600" dirty="0" smtClean="0"/>
              <a:t>Stages of Presentation:</a:t>
            </a:r>
          </a:p>
          <a:p>
            <a:pPr marL="568325" indent="-222250">
              <a:buClr>
                <a:srgbClr val="00B050"/>
              </a:buClr>
              <a:buFont typeface="+mj-lt"/>
              <a:buAutoNum type="arabicPeriod"/>
            </a:pPr>
            <a:r>
              <a:rPr lang="en-US" sz="1600" dirty="0" smtClean="0"/>
              <a:t>Meeting </a:t>
            </a:r>
            <a:r>
              <a:rPr lang="en-US" sz="1600" dirty="0"/>
              <a:t>(actual or virtual) between client and product developer</a:t>
            </a:r>
          </a:p>
          <a:p>
            <a:pPr marL="568325" indent="-222250">
              <a:buClr>
                <a:srgbClr val="00B050"/>
              </a:buClr>
              <a:buFont typeface="+mj-lt"/>
              <a:buAutoNum type="arabicPeriod"/>
            </a:pPr>
            <a:r>
              <a:rPr lang="en-US" sz="1600" dirty="0"/>
              <a:t>Presentation of outline solutions in an appropriate format </a:t>
            </a:r>
          </a:p>
          <a:p>
            <a:pPr marL="568325" indent="-222250">
              <a:buClr>
                <a:srgbClr val="00B050"/>
              </a:buClr>
              <a:buFont typeface="+mj-lt"/>
              <a:buAutoNum type="arabicPeriod"/>
            </a:pPr>
            <a:r>
              <a:rPr lang="en-US" sz="1600" dirty="0"/>
              <a:t>Review of outline solutions by the client </a:t>
            </a:r>
          </a:p>
          <a:p>
            <a:pPr marL="285750" indent="-285750">
              <a:buClr>
                <a:srgbClr val="00B050"/>
              </a:buClr>
              <a:buFont typeface="Wingdings 3" panose="05040102010807070707" pitchFamily="18" charset="2"/>
              <a:buChar char=""/>
            </a:pPr>
            <a:r>
              <a:rPr lang="en-US" sz="1600" dirty="0" smtClean="0"/>
              <a:t>When you present these </a:t>
            </a:r>
            <a:r>
              <a:rPr lang="en-US" sz="1600" dirty="0"/>
              <a:t>outline solutions to the </a:t>
            </a:r>
            <a:r>
              <a:rPr lang="en-US" sz="1600" dirty="0" smtClean="0"/>
              <a:t>client you will need to get feedback and this feedback needs to be detailed and specific about the proposals and the product. For this you will need to create a feedback document that gathers a response.</a:t>
            </a:r>
            <a:endParaRPr lang="en-US" sz="1600" dirty="0"/>
          </a:p>
          <a:p>
            <a:pPr marL="285750" indent="-285750">
              <a:buClr>
                <a:srgbClr val="00B050"/>
              </a:buClr>
              <a:buFont typeface="Wingdings 3" panose="05040102010807070707" pitchFamily="18" charset="2"/>
              <a:buChar char=""/>
            </a:pPr>
            <a:r>
              <a:rPr lang="en-US" sz="1600" dirty="0" smtClean="0"/>
              <a:t>Agreement </a:t>
            </a:r>
            <a:r>
              <a:rPr lang="en-US" sz="1600" dirty="0"/>
              <a:t>on design specification to be implemented: </a:t>
            </a:r>
            <a:endParaRPr lang="en-US" sz="1600" dirty="0" smtClean="0"/>
          </a:p>
          <a:p>
            <a:pPr marL="852488" indent="-285750">
              <a:buClr>
                <a:srgbClr val="00B050"/>
              </a:buClr>
              <a:buFont typeface="Courier New" panose="02070309020205020404" pitchFamily="49" charset="0"/>
              <a:buChar char="o"/>
            </a:pPr>
            <a:r>
              <a:rPr lang="en-US" sz="1600" dirty="0" smtClean="0"/>
              <a:t>Minor </a:t>
            </a:r>
            <a:r>
              <a:rPr lang="en-US" sz="1600" dirty="0"/>
              <a:t>modifications and correcting errors </a:t>
            </a:r>
          </a:p>
          <a:p>
            <a:pPr marL="852488" indent="-285750">
              <a:buClr>
                <a:srgbClr val="00B050"/>
              </a:buClr>
              <a:buFont typeface="Courier New" panose="02070309020205020404" pitchFamily="49" charset="0"/>
              <a:buChar char="o"/>
            </a:pPr>
            <a:r>
              <a:rPr lang="en-US" sz="1600" dirty="0" smtClean="0"/>
              <a:t>Choice </a:t>
            </a:r>
            <a:r>
              <a:rPr lang="en-US" sz="1600" dirty="0"/>
              <a:t>of best features and functionality from the outline </a:t>
            </a:r>
            <a:r>
              <a:rPr lang="en-US" sz="1600" dirty="0" smtClean="0"/>
              <a:t>solutions </a:t>
            </a:r>
            <a:endParaRPr lang="en-US" sz="1600" dirty="0"/>
          </a:p>
          <a:p>
            <a:pPr marL="852488" indent="-285750">
              <a:buClr>
                <a:srgbClr val="00B050"/>
              </a:buClr>
              <a:buFont typeface="Courier New" panose="02070309020205020404" pitchFamily="49" charset="0"/>
              <a:buChar char="o"/>
            </a:pPr>
            <a:r>
              <a:rPr lang="en-US" sz="1600" dirty="0" smtClean="0"/>
              <a:t>Extended </a:t>
            </a:r>
            <a:r>
              <a:rPr lang="en-US" sz="1600" dirty="0"/>
              <a:t>features and functionality requested by client </a:t>
            </a:r>
          </a:p>
          <a:p>
            <a:pPr marL="852488" indent="-285750">
              <a:buClr>
                <a:srgbClr val="00B050"/>
              </a:buClr>
              <a:buFont typeface="Courier New" panose="02070309020205020404" pitchFamily="49" charset="0"/>
              <a:buChar char="o"/>
            </a:pPr>
            <a:r>
              <a:rPr lang="en-US" sz="1600" dirty="0" smtClean="0"/>
              <a:t>Extended </a:t>
            </a:r>
            <a:r>
              <a:rPr lang="en-US" sz="1600" dirty="0"/>
              <a:t>features and functionality suggested </a:t>
            </a:r>
          </a:p>
          <a:p>
            <a:pPr marL="285750" indent="-285750">
              <a:buClr>
                <a:srgbClr val="00B050"/>
              </a:buClr>
              <a:buFont typeface="Wingdings 3" panose="05040102010807070707" pitchFamily="18" charset="2"/>
              <a:buChar char=""/>
            </a:pPr>
            <a:r>
              <a:rPr lang="en-US" sz="1600" dirty="0" smtClean="0"/>
              <a:t>Record </a:t>
            </a:r>
            <a:r>
              <a:rPr lang="en-US" sz="1600" dirty="0"/>
              <a:t>decisions made, follow up actions and deadline </a:t>
            </a:r>
            <a:r>
              <a:rPr lang="en-US" sz="1600" dirty="0" smtClean="0"/>
              <a:t>dates.</a:t>
            </a:r>
          </a:p>
          <a:p>
            <a:pPr>
              <a:buClr>
                <a:srgbClr val="00B050"/>
              </a:buClr>
            </a:pPr>
            <a:r>
              <a:rPr lang="en-US" sz="1600" b="1" dirty="0" smtClean="0">
                <a:solidFill>
                  <a:srgbClr val="FF0000"/>
                </a:solidFill>
              </a:rPr>
              <a:t>P3.2 - Task 05 – </a:t>
            </a:r>
            <a:r>
              <a:rPr lang="en-US" sz="1600" dirty="0" smtClean="0">
                <a:solidFill>
                  <a:srgbClr val="FF0000"/>
                </a:solidFill>
              </a:rPr>
              <a:t>Create a feedback document </a:t>
            </a:r>
            <a:r>
              <a:rPr lang="en-US" sz="1600" dirty="0" err="1" smtClean="0">
                <a:solidFill>
                  <a:srgbClr val="FF0000"/>
                </a:solidFill>
              </a:rPr>
              <a:t>fromthe</a:t>
            </a:r>
            <a:r>
              <a:rPr lang="en-US" sz="1600" dirty="0" smtClean="0">
                <a:solidFill>
                  <a:srgbClr val="FF0000"/>
                </a:solidFill>
              </a:rPr>
              <a:t> client that includes an area for responses on minor modifications and error corrections, choice of best features and functionality, client suggested extended features and suggested extended features and expected completion dates.</a:t>
            </a:r>
          </a:p>
          <a:p>
            <a:pPr>
              <a:buClr>
                <a:srgbClr val="00B050"/>
              </a:buClr>
            </a:pPr>
            <a:r>
              <a:rPr lang="en-US" sz="1600" b="1" dirty="0" smtClean="0">
                <a:solidFill>
                  <a:srgbClr val="FF0000"/>
                </a:solidFill>
              </a:rPr>
              <a:t>P3.2 – Task 06 </a:t>
            </a:r>
            <a:r>
              <a:rPr lang="en-US" sz="1600" dirty="0" smtClean="0">
                <a:solidFill>
                  <a:srgbClr val="FF0000"/>
                </a:solidFill>
              </a:rPr>
              <a:t>– Gather comprehensive feedback from the client on the 2 proposals.</a:t>
            </a:r>
            <a:endParaRPr lang="en-US" sz="16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P3.2 – Design Phase – Presentation Feedback</a:t>
            </a:r>
            <a:endParaRPr lang="en-GB" sz="36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4014275816"/>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470898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2000" dirty="0"/>
              <a:t>The second part of P3 focuses on receiving feedback on the outline solutions, from the client. Learners must record the decisions made, any follow up actions, the implementation plan and deadline dates agreed with the client, the proposed acceptance test plan, and any additional resources that will be needed. The record, together with the outline solutions and product requirements specification, will be used to form the agreed design solution. The evidence of the decisions made could include annotated copies of the outline solutions and product requirements </a:t>
            </a:r>
            <a:r>
              <a:rPr lang="en-US" sz="2000" dirty="0" smtClean="0"/>
              <a:t>specification.</a:t>
            </a:r>
          </a:p>
          <a:p>
            <a:pPr>
              <a:buClr>
                <a:srgbClr val="00B050"/>
              </a:buClr>
            </a:pPr>
            <a:r>
              <a:rPr lang="en-US" sz="2000" b="1" dirty="0" smtClean="0">
                <a:solidFill>
                  <a:srgbClr val="FF0000"/>
                </a:solidFill>
              </a:rPr>
              <a:t>P3.3 – Task 07 </a:t>
            </a:r>
            <a:r>
              <a:rPr lang="en-US" sz="2000" dirty="0" smtClean="0">
                <a:solidFill>
                  <a:srgbClr val="FF0000"/>
                </a:solidFill>
              </a:rPr>
              <a:t>– Create an evaluation of the feedback including an annotated outline solution document and product requirements specification document from the client that outlines the suggested changes to the proposal.</a:t>
            </a:r>
          </a:p>
        </p:txBody>
      </p:sp>
      <p:sp>
        <p:nvSpPr>
          <p:cNvPr id="8" name="Title 2"/>
          <p:cNvSpPr>
            <a:spLocks noGrp="1"/>
          </p:cNvSpPr>
          <p:nvPr>
            <p:ph type="title"/>
          </p:nvPr>
        </p:nvSpPr>
        <p:spPr>
          <a:xfrm>
            <a:off x="70266" y="72008"/>
            <a:ext cx="8859452" cy="548680"/>
          </a:xfrm>
        </p:spPr>
        <p:txBody>
          <a:bodyPr>
            <a:noAutofit/>
          </a:bodyPr>
          <a:lstStyle/>
          <a:p>
            <a:r>
              <a:rPr lang="en-US" sz="3200" dirty="0" smtClean="0"/>
              <a:t>P3.3 – Presentation Feedback and Agreed Solution</a:t>
            </a:r>
            <a:endParaRPr lang="en-GB" sz="32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3" name="Table 2"/>
          <p:cNvGraphicFramePr>
            <a:graphicFrameLocks noGrp="1"/>
          </p:cNvGraphicFramePr>
          <p:nvPr>
            <p:extLst>
              <p:ext uri="{D42A27DB-BD31-4B8C-83A1-F6EECF244321}">
                <p14:modId xmlns:p14="http://schemas.microsoft.com/office/powerpoint/2010/main" val="3162060082"/>
              </p:ext>
            </p:extLst>
          </p:nvPr>
        </p:nvGraphicFramePr>
        <p:xfrm>
          <a:off x="251520" y="6042320"/>
          <a:ext cx="6857445" cy="640080"/>
        </p:xfrm>
        <a:graphic>
          <a:graphicData uri="http://schemas.openxmlformats.org/drawingml/2006/table">
            <a:tbl>
              <a:tblPr firstRow="1" bandRow="1">
                <a:tableStyleId>{5C22544A-7EE6-4342-B048-85BDC9FD1C3A}</a:tableStyleId>
              </a:tblPr>
              <a:tblGrid>
                <a:gridCol w="1276516"/>
                <a:gridCol w="1008112"/>
                <a:gridCol w="1296144"/>
                <a:gridCol w="1368152"/>
                <a:gridCol w="1908521"/>
              </a:tblGrid>
              <a:tr h="370840">
                <a:tc>
                  <a:txBody>
                    <a:bodyPr/>
                    <a:lstStyle/>
                    <a:p>
                      <a:pPr algn="ctr"/>
                      <a:r>
                        <a:rPr lang="en-GB" sz="1200" dirty="0" smtClean="0">
                          <a:latin typeface="Arial" panose="020B0604020202020204" pitchFamily="34" charset="0"/>
                          <a:cs typeface="Arial" panose="020B0604020202020204" pitchFamily="34" charset="0"/>
                        </a:rPr>
                        <a:t>Written</a:t>
                      </a:r>
                      <a:r>
                        <a:rPr lang="en-GB" sz="1200" baseline="0" dirty="0" smtClean="0">
                          <a:latin typeface="Arial" panose="020B0604020202020204" pitchFamily="34" charset="0"/>
                          <a:cs typeface="Arial" panose="020B0604020202020204" pitchFamily="34" charset="0"/>
                        </a:rPr>
                        <a:t> feedback from the client</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Evaluation of the feedback</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Accepted proposals from the client</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Annotated Outline solution document</a:t>
                      </a:r>
                      <a:endParaRPr lang="en-GB" sz="1200" dirty="0">
                        <a:latin typeface="Arial" panose="020B0604020202020204" pitchFamily="34" charset="0"/>
                        <a:cs typeface="Arial" panose="020B0604020202020204" pitchFamily="34" charset="0"/>
                      </a:endParaRPr>
                    </a:p>
                  </a:txBody>
                  <a:tcPr/>
                </a:tc>
                <a:tc>
                  <a:txBody>
                    <a:bodyPr/>
                    <a:lstStyle/>
                    <a:p>
                      <a:pPr algn="ctr"/>
                      <a:r>
                        <a:rPr lang="en-GB" sz="1200" dirty="0" smtClean="0">
                          <a:latin typeface="Arial" panose="020B0604020202020204" pitchFamily="34" charset="0"/>
                          <a:cs typeface="Arial" panose="020B0604020202020204" pitchFamily="34" charset="0"/>
                        </a:rPr>
                        <a:t>Annotated product requirements</a:t>
                      </a:r>
                      <a:r>
                        <a:rPr lang="en-GB" sz="1200" baseline="0" dirty="0" smtClean="0">
                          <a:latin typeface="Arial" panose="020B0604020202020204" pitchFamily="34" charset="0"/>
                          <a:cs typeface="Arial" panose="020B0604020202020204" pitchFamily="34" charset="0"/>
                        </a:rPr>
                        <a:t> specification document</a:t>
                      </a:r>
                      <a:endParaRPr lang="en-GB" sz="12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58314419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521512"/>
          </a:xfrm>
          <a:prstGeom prst="rect">
            <a:avLst/>
          </a:prstGeom>
        </p:spPr>
        <p:txBody>
          <a:bodyPr wrap="square">
            <a:spAutoFit/>
          </a:bodyPr>
          <a:lstStyle/>
          <a:p>
            <a:r>
              <a:rPr lang="en-US" sz="1680" b="1" dirty="0" smtClean="0">
                <a:solidFill>
                  <a:srgbClr val="FF0000"/>
                </a:solidFill>
              </a:rPr>
              <a:t>P3.3 -  Task 08 </a:t>
            </a:r>
            <a:r>
              <a:rPr lang="en-US" sz="1680" dirty="0" smtClean="0">
                <a:solidFill>
                  <a:srgbClr val="FF0000"/>
                </a:solidFill>
              </a:rPr>
              <a:t>– Revise your written proposal that takes into account the suggested changes by the client based on the final </a:t>
            </a:r>
            <a:r>
              <a:rPr lang="en-US" sz="1680" dirty="0">
                <a:solidFill>
                  <a:srgbClr val="FF0000"/>
                </a:solidFill>
              </a:rPr>
              <a:t>design </a:t>
            </a:r>
            <a:r>
              <a:rPr lang="en-US" sz="1680" dirty="0" smtClean="0">
                <a:solidFill>
                  <a:srgbClr val="FF0000"/>
                </a:solidFill>
              </a:rPr>
              <a:t>solution.</a:t>
            </a:r>
          </a:p>
          <a:p>
            <a:pPr marL="285750" indent="-285750">
              <a:buClr>
                <a:srgbClr val="00B050"/>
              </a:buClr>
              <a:buFont typeface="Wingdings 3" panose="05040102010807070707" pitchFamily="18" charset="2"/>
              <a:buChar char=""/>
            </a:pPr>
            <a:r>
              <a:rPr lang="en-US" sz="1680" dirty="0" smtClean="0"/>
              <a:t>This needs to be an edited version of your report that includes:</a:t>
            </a:r>
          </a:p>
          <a:p>
            <a:pPr marL="630238" indent="-284163">
              <a:buClr>
                <a:srgbClr val="00B050"/>
              </a:buClr>
              <a:buFont typeface="+mj-lt"/>
              <a:buAutoNum type="arabicPeriod"/>
            </a:pPr>
            <a:r>
              <a:rPr lang="en-US" sz="1680" dirty="0" smtClean="0"/>
              <a:t>Implementation plan – How and when to implement the finished version of the project.</a:t>
            </a:r>
          </a:p>
          <a:p>
            <a:pPr marL="630238" indent="-284163">
              <a:buClr>
                <a:srgbClr val="00B050"/>
              </a:buClr>
              <a:buFont typeface="+mj-lt"/>
              <a:buAutoNum type="arabicPeriod"/>
            </a:pPr>
            <a:r>
              <a:rPr lang="en-US" sz="1680" dirty="0"/>
              <a:t>D</a:t>
            </a:r>
            <a:r>
              <a:rPr lang="en-US" sz="1680" dirty="0" smtClean="0"/>
              <a:t>eadline </a:t>
            </a:r>
            <a:r>
              <a:rPr lang="en-US" sz="1680" dirty="0"/>
              <a:t>dates </a:t>
            </a:r>
            <a:r>
              <a:rPr lang="en-US" sz="1680" dirty="0" smtClean="0"/>
              <a:t>– State when and why.</a:t>
            </a:r>
            <a:endParaRPr lang="en-US" sz="1680" dirty="0"/>
          </a:p>
          <a:p>
            <a:pPr marL="630238" indent="-284163">
              <a:buClr>
                <a:srgbClr val="00B050"/>
              </a:buClr>
              <a:buFont typeface="+mj-lt"/>
              <a:buAutoNum type="arabicPeriod"/>
            </a:pPr>
            <a:r>
              <a:rPr lang="en-GB" sz="1680" dirty="0" smtClean="0"/>
              <a:t>Hardware </a:t>
            </a:r>
            <a:r>
              <a:rPr lang="en-GB" sz="1680" dirty="0"/>
              <a:t>and </a:t>
            </a:r>
            <a:r>
              <a:rPr lang="en-GB" sz="1680" dirty="0" smtClean="0"/>
              <a:t>software – State requirements for the creation of the project. </a:t>
            </a:r>
            <a:endParaRPr lang="en-GB" sz="1680" dirty="0"/>
          </a:p>
          <a:p>
            <a:pPr marL="630238" indent="-284163">
              <a:buClr>
                <a:srgbClr val="00B050"/>
              </a:buClr>
              <a:buFont typeface="+mj-lt"/>
              <a:buAutoNum type="arabicPeriod"/>
            </a:pPr>
            <a:r>
              <a:rPr lang="en-GB" sz="1680" dirty="0" smtClean="0"/>
              <a:t>Functional details – see slide 13</a:t>
            </a:r>
            <a:endParaRPr lang="en-GB" sz="1680" dirty="0"/>
          </a:p>
          <a:p>
            <a:pPr marL="630238" indent="-284163">
              <a:buClr>
                <a:srgbClr val="00B050"/>
              </a:buClr>
              <a:buFont typeface="+mj-lt"/>
              <a:buAutoNum type="arabicPeriod"/>
            </a:pPr>
            <a:r>
              <a:rPr lang="en-GB" sz="1680" dirty="0" smtClean="0"/>
              <a:t>Non-functional </a:t>
            </a:r>
            <a:r>
              <a:rPr lang="en-GB" sz="1680" dirty="0"/>
              <a:t>details </a:t>
            </a:r>
            <a:r>
              <a:rPr lang="en-GB" sz="1680" dirty="0" smtClean="0"/>
              <a:t>– </a:t>
            </a:r>
            <a:r>
              <a:rPr lang="en-GB" sz="1680" dirty="0"/>
              <a:t>see slide 13</a:t>
            </a:r>
          </a:p>
          <a:p>
            <a:pPr marL="630238" indent="-284163">
              <a:buClr>
                <a:srgbClr val="00B050"/>
              </a:buClr>
              <a:buFont typeface="+mj-lt"/>
              <a:buAutoNum type="arabicPeriod"/>
            </a:pPr>
            <a:r>
              <a:rPr lang="en-GB" sz="1680" dirty="0" smtClean="0"/>
              <a:t>Additional </a:t>
            </a:r>
            <a:r>
              <a:rPr lang="en-GB" sz="1680" dirty="0"/>
              <a:t>resources </a:t>
            </a:r>
            <a:r>
              <a:rPr lang="en-GB" sz="1680" dirty="0" smtClean="0"/>
              <a:t>– Any other things necessary for the completion of the project.</a:t>
            </a:r>
            <a:endParaRPr lang="en-GB" sz="1680" dirty="0"/>
          </a:p>
          <a:p>
            <a:pPr marL="630238" indent="-284163">
              <a:buClr>
                <a:srgbClr val="00B050"/>
              </a:buClr>
              <a:buFont typeface="+mj-lt"/>
              <a:buAutoNum type="arabicPeriod"/>
            </a:pPr>
            <a:r>
              <a:rPr lang="en-GB" sz="1680" dirty="0" smtClean="0"/>
              <a:t>Design </a:t>
            </a:r>
            <a:r>
              <a:rPr lang="en-GB" sz="1680" dirty="0"/>
              <a:t>documentation </a:t>
            </a:r>
            <a:r>
              <a:rPr lang="en-GB" sz="1680" dirty="0" smtClean="0"/>
              <a:t>– What to </a:t>
            </a:r>
            <a:r>
              <a:rPr lang="en-GB" sz="1680" dirty="0"/>
              <a:t>i</a:t>
            </a:r>
            <a:r>
              <a:rPr lang="en-GB" sz="1680" dirty="0" smtClean="0"/>
              <a:t>nclude within the documentation, user guide, technical guide, installation guide and how to use guides.</a:t>
            </a:r>
            <a:endParaRPr lang="en-GB" sz="1680" dirty="0"/>
          </a:p>
          <a:p>
            <a:pPr marL="630238" indent="-284163">
              <a:buClr>
                <a:srgbClr val="00B050"/>
              </a:buClr>
              <a:buFont typeface="+mj-lt"/>
              <a:buAutoNum type="arabicPeriod"/>
            </a:pPr>
            <a:r>
              <a:rPr lang="en-US" sz="1680" dirty="0" smtClean="0"/>
              <a:t>Proposed </a:t>
            </a:r>
            <a:r>
              <a:rPr lang="en-US" sz="1680" dirty="0"/>
              <a:t>acceptance test </a:t>
            </a:r>
            <a:r>
              <a:rPr lang="en-US" sz="1680" dirty="0" smtClean="0"/>
              <a:t>plan – outline what kind of testing will be necessary, when and why.</a:t>
            </a:r>
          </a:p>
          <a:p>
            <a:pPr marL="285750" indent="-285750">
              <a:buClr>
                <a:srgbClr val="00B050"/>
              </a:buClr>
              <a:buFont typeface="Wingdings 3" panose="05040102010807070707" pitchFamily="18" charset="2"/>
              <a:buChar char=""/>
            </a:pPr>
            <a:r>
              <a:rPr lang="en-US" sz="1680" dirty="0" smtClean="0"/>
              <a:t>These new headings and details need to be added or adapted to your original proposal in the appropriate places. </a:t>
            </a:r>
            <a:r>
              <a:rPr lang="en-US" sz="1680" b="1" dirty="0" smtClean="0"/>
              <a:t>DO NOT</a:t>
            </a:r>
            <a:r>
              <a:rPr lang="en-US" sz="1680" dirty="0" smtClean="0"/>
              <a:t> replace your original proposal document. Save it a Final Specification proposal.</a:t>
            </a:r>
            <a:endParaRPr lang="en-US" sz="168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P3.3 – Presentation Feedback and Agreed Solution</a:t>
            </a:r>
            <a:endParaRPr lang="en-GB" sz="32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07102522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15411"/>
          </a:xfrm>
          <a:prstGeom prst="rect">
            <a:avLst/>
          </a:prstGeom>
        </p:spPr>
        <p:txBody>
          <a:bodyPr wrap="square">
            <a:spAutoFit/>
          </a:bodyPr>
          <a:lstStyle/>
          <a:p>
            <a:r>
              <a:rPr lang="en-US" sz="1740" b="1" dirty="0" smtClean="0">
                <a:solidFill>
                  <a:srgbClr val="FF0000"/>
                </a:solidFill>
              </a:rPr>
              <a:t>M2.1 - Task 09 – </a:t>
            </a:r>
            <a:r>
              <a:rPr lang="en-US" sz="1740" dirty="0" smtClean="0">
                <a:solidFill>
                  <a:srgbClr val="FF0000"/>
                </a:solidFill>
              </a:rPr>
              <a:t>Describe and evaluate the </a:t>
            </a:r>
            <a:r>
              <a:rPr lang="en-US" sz="1740" dirty="0">
                <a:solidFill>
                  <a:srgbClr val="FF0000"/>
                </a:solidFill>
              </a:rPr>
              <a:t>extended or enhanced features and functionality, including any follow up actions</a:t>
            </a:r>
            <a:r>
              <a:rPr lang="en-US" sz="1740" dirty="0" smtClean="0">
                <a:solidFill>
                  <a:srgbClr val="FF0000"/>
                </a:solidFill>
              </a:rPr>
              <a:t> the client suggested in Task 05.</a:t>
            </a:r>
            <a:endParaRPr lang="en-US" sz="1740" b="1" dirty="0" smtClean="0">
              <a:solidFill>
                <a:srgbClr val="FF0000"/>
              </a:solidFill>
            </a:endParaRPr>
          </a:p>
          <a:p>
            <a:pPr marL="395288" indent="-395288">
              <a:buClr>
                <a:srgbClr val="00B050"/>
              </a:buClr>
              <a:buFont typeface="Wingdings 3" panose="05040102010807070707" pitchFamily="18" charset="2"/>
              <a:buChar char=""/>
            </a:pPr>
            <a:r>
              <a:rPr lang="en-US" sz="1740" dirty="0" smtClean="0"/>
              <a:t>For this take the feedback from the client from task 05 and explain their suggested modification to the project. Detail if you agree on these modifications and how you might go about carrying these out for your project.</a:t>
            </a:r>
          </a:p>
          <a:p>
            <a:r>
              <a:rPr lang="en-US" sz="1740" b="1" dirty="0" smtClean="0">
                <a:solidFill>
                  <a:srgbClr val="FF0000"/>
                </a:solidFill>
              </a:rPr>
              <a:t>M2.2 - Task 10 </a:t>
            </a:r>
            <a:r>
              <a:rPr lang="en-US" sz="1740" dirty="0" smtClean="0">
                <a:solidFill>
                  <a:srgbClr val="FF0000"/>
                </a:solidFill>
              </a:rPr>
              <a:t>– Add to your written Design Solution proposal, the </a:t>
            </a:r>
            <a:r>
              <a:rPr lang="en-US" sz="1740" dirty="0">
                <a:solidFill>
                  <a:srgbClr val="FF0000"/>
                </a:solidFill>
              </a:rPr>
              <a:t>extended or </a:t>
            </a:r>
            <a:r>
              <a:rPr lang="en-US" sz="1740" dirty="0" smtClean="0">
                <a:solidFill>
                  <a:srgbClr val="FF0000"/>
                </a:solidFill>
              </a:rPr>
              <a:t>enhanced </a:t>
            </a:r>
            <a:r>
              <a:rPr lang="en-US" sz="1740" dirty="0">
                <a:solidFill>
                  <a:srgbClr val="FF0000"/>
                </a:solidFill>
              </a:rPr>
              <a:t>features and functionality, including any follow </a:t>
            </a:r>
            <a:r>
              <a:rPr lang="en-US" sz="1740" dirty="0" smtClean="0">
                <a:solidFill>
                  <a:srgbClr val="FF0000"/>
                </a:solidFill>
              </a:rPr>
              <a:t>up actions and additional deadline dates agreed with the client.</a:t>
            </a:r>
          </a:p>
          <a:p>
            <a:pPr marL="285750" indent="-285750">
              <a:buClr>
                <a:srgbClr val="00B050"/>
              </a:buClr>
              <a:buFont typeface="Wingdings 3" panose="05040102010807070707" pitchFamily="18" charset="2"/>
              <a:buChar char=""/>
            </a:pPr>
            <a:r>
              <a:rPr lang="en-US" sz="1740" dirty="0" smtClean="0"/>
              <a:t>Based on </a:t>
            </a:r>
            <a:r>
              <a:rPr lang="en-US" sz="1740" b="1" dirty="0" smtClean="0">
                <a:hlinkClick r:id="rId5" action="ppaction://hlinksldjump"/>
              </a:rPr>
              <a:t>P3.2 –</a:t>
            </a:r>
            <a:r>
              <a:rPr lang="en-US" sz="1740" b="1" dirty="0">
                <a:hlinkClick r:id="rId5" action="ppaction://hlinksldjump"/>
              </a:rPr>
              <a:t> Task </a:t>
            </a:r>
            <a:r>
              <a:rPr lang="en-US" sz="1740" b="1" dirty="0" smtClean="0">
                <a:hlinkClick r:id="rId5" action="ppaction://hlinksldjump"/>
              </a:rPr>
              <a:t>05</a:t>
            </a:r>
            <a:r>
              <a:rPr lang="en-US" sz="1740" b="1" dirty="0" smtClean="0"/>
              <a:t> </a:t>
            </a:r>
            <a:r>
              <a:rPr lang="en-US" sz="1740" dirty="0" smtClean="0"/>
              <a:t>add the </a:t>
            </a:r>
            <a:r>
              <a:rPr lang="en-US" sz="1740" dirty="0"/>
              <a:t>required to add these details to the agreed design solution. Learners should clearly identify the evidence pertaining to the extended or enhanced features and functionality</a:t>
            </a:r>
            <a:r>
              <a:rPr lang="en-US" sz="1740" dirty="0" smtClean="0"/>
              <a:t>. Use the headings:</a:t>
            </a:r>
          </a:p>
          <a:p>
            <a:pPr marL="630238" indent="-342900">
              <a:buClr>
                <a:srgbClr val="00B050"/>
              </a:buClr>
              <a:buFont typeface="+mj-lt"/>
              <a:buAutoNum type="arabicPeriod"/>
            </a:pPr>
            <a:r>
              <a:rPr lang="en-US" sz="1740" dirty="0" smtClean="0"/>
              <a:t>Client agreed enhanced features</a:t>
            </a:r>
          </a:p>
          <a:p>
            <a:pPr marL="630238" indent="-342900">
              <a:buClr>
                <a:srgbClr val="00B050"/>
              </a:buClr>
              <a:buFont typeface="+mj-lt"/>
              <a:buAutoNum type="arabicPeriod"/>
            </a:pPr>
            <a:r>
              <a:rPr lang="en-US" sz="1740" dirty="0" smtClean="0"/>
              <a:t>Client agreed functionality</a:t>
            </a:r>
          </a:p>
          <a:p>
            <a:pPr marL="630238" indent="-342900">
              <a:buClr>
                <a:srgbClr val="00B050"/>
              </a:buClr>
              <a:buFont typeface="+mj-lt"/>
              <a:buAutoNum type="arabicPeriod"/>
            </a:pPr>
            <a:r>
              <a:rPr lang="en-US" sz="1740" dirty="0" smtClean="0"/>
              <a:t>Follow up actions based on enhancements</a:t>
            </a:r>
          </a:p>
          <a:p>
            <a:pPr marL="630238" indent="-342900">
              <a:buClr>
                <a:srgbClr val="00B050"/>
              </a:buClr>
              <a:buFont typeface="+mj-lt"/>
              <a:buAutoNum type="arabicPeriod"/>
            </a:pPr>
            <a:r>
              <a:rPr lang="en-US" sz="1740" dirty="0" smtClean="0"/>
              <a:t>Additional deadline dates based on proposed enhancements</a:t>
            </a:r>
          </a:p>
          <a:p>
            <a:pPr>
              <a:buClr>
                <a:srgbClr val="00B050"/>
              </a:buClr>
            </a:pPr>
            <a:r>
              <a:rPr lang="en-US" sz="1740" b="1" dirty="0" smtClean="0">
                <a:solidFill>
                  <a:srgbClr val="FF0000"/>
                </a:solidFill>
              </a:rPr>
              <a:t>M2.3 – Task 11 </a:t>
            </a:r>
            <a:r>
              <a:rPr lang="en-US" sz="1740" dirty="0" smtClean="0">
                <a:solidFill>
                  <a:srgbClr val="FF0000"/>
                </a:solidFill>
              </a:rPr>
              <a:t>- Clearly </a:t>
            </a:r>
            <a:r>
              <a:rPr lang="en-US" sz="1740" dirty="0">
                <a:solidFill>
                  <a:srgbClr val="FF0000"/>
                </a:solidFill>
              </a:rPr>
              <a:t>identify the evidence pertaining to the extended or enhanced features and functionality</a:t>
            </a:r>
            <a:r>
              <a:rPr lang="en-US" sz="1740" dirty="0" smtClean="0">
                <a:solidFill>
                  <a:srgbClr val="FF0000"/>
                </a:solidFill>
              </a:rPr>
              <a:t>.</a:t>
            </a:r>
            <a:endParaRPr lang="en-US" sz="174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200" dirty="0" smtClean="0"/>
              <a:t>M2.1 – Additional Agreed Product Functionality</a:t>
            </a:r>
            <a:endParaRPr lang="en-GB" sz="3200" dirty="0"/>
          </a:p>
        </p:txBody>
      </p:sp>
      <p:sp>
        <p:nvSpPr>
          <p:cNvPr id="2" name="AutoShape 2" descr="https://upload.wikimedia.org/wikipedia/commons/thumb/e/e2/Waterfall_model.svg/350px-Waterfall_model.svg.pn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8011498"/>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LO2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pPr fontAlgn="ctr"/>
            <a:r>
              <a:rPr lang="en-US" sz="1500" b="1" dirty="0"/>
              <a:t>P2.1 – Task 01 - </a:t>
            </a:r>
            <a:r>
              <a:rPr lang="en-US" sz="1500" dirty="0"/>
              <a:t>Produce a requirements analysis specification that describes a product that meets the client requirements as given in the scenario.</a:t>
            </a:r>
            <a:endParaRPr lang="en-GB" sz="1500" dirty="0"/>
          </a:p>
          <a:p>
            <a:pPr fontAlgn="ctr"/>
            <a:r>
              <a:rPr lang="en-US" sz="1500" b="1" dirty="0"/>
              <a:t>P2.2 – Task 02 - </a:t>
            </a:r>
            <a:r>
              <a:rPr lang="en-US" sz="1500" dirty="0"/>
              <a:t>Produce a prototype that describes a product that meets the client requirements as given in the scenario.</a:t>
            </a:r>
            <a:endParaRPr lang="en-GB" sz="1500" dirty="0"/>
          </a:p>
          <a:p>
            <a:pPr fontAlgn="ctr"/>
            <a:r>
              <a:rPr lang="en-US" sz="1500" b="1" dirty="0"/>
              <a:t>P2.3 – Task 03 - </a:t>
            </a:r>
            <a:r>
              <a:rPr lang="en-US" sz="1500" dirty="0"/>
              <a:t>Produce a product requirements specification that describes a product that meets the client requirements as given in the scenario.</a:t>
            </a:r>
            <a:endParaRPr lang="en-GB" sz="1500" dirty="0"/>
          </a:p>
          <a:p>
            <a:pPr fontAlgn="ctr"/>
            <a:r>
              <a:rPr lang="en-US" sz="1500" b="1" dirty="0"/>
              <a:t>P3.1 – Task 04 – </a:t>
            </a:r>
            <a:r>
              <a:rPr lang="en-US" sz="1500" dirty="0"/>
              <a:t>Present 2 given solutions to the Client’s needs that includes hardware, software, functional details non-functional details and a prototype solution (if possible) to a given client.</a:t>
            </a:r>
            <a:endParaRPr lang="en-GB" sz="1500" dirty="0"/>
          </a:p>
          <a:p>
            <a:pPr fontAlgn="ctr"/>
            <a:r>
              <a:rPr lang="en-US" sz="1500" b="1" dirty="0"/>
              <a:t>P3.2 - Task 05 – </a:t>
            </a:r>
            <a:r>
              <a:rPr lang="en-US" sz="1500" dirty="0"/>
              <a:t>Create a feedback document </a:t>
            </a:r>
            <a:r>
              <a:rPr lang="en-US" sz="1500" dirty="0" smtClean="0"/>
              <a:t>from </a:t>
            </a:r>
            <a:r>
              <a:rPr lang="en-US" sz="1500" dirty="0"/>
              <a:t>the client that includes an area for responses on minor modifications and error corrections, choice of best features and functionality, client suggested extended features and suggested extended features and expected completion dates.</a:t>
            </a:r>
            <a:endParaRPr lang="en-GB" sz="1500" dirty="0"/>
          </a:p>
          <a:p>
            <a:pPr fontAlgn="ctr"/>
            <a:r>
              <a:rPr lang="en-US" sz="1500" b="1" dirty="0"/>
              <a:t>P3.2 – Task 06 – </a:t>
            </a:r>
            <a:r>
              <a:rPr lang="en-US" sz="1500" dirty="0"/>
              <a:t>Gather comprehensive feedback from the client on the 2 proposals.</a:t>
            </a:r>
            <a:endParaRPr lang="en-GB" sz="1500" dirty="0"/>
          </a:p>
          <a:p>
            <a:pPr fontAlgn="ctr"/>
            <a:r>
              <a:rPr lang="en-US" sz="1500" b="1" dirty="0"/>
              <a:t>P3.3 – Task 07 – </a:t>
            </a:r>
            <a:r>
              <a:rPr lang="en-US" sz="1500" dirty="0"/>
              <a:t>Create an evaluation of the feedback including an annotated outline solution document and product requirements specification document from the client that outlines the suggested changes to the proposal.</a:t>
            </a:r>
            <a:endParaRPr lang="en-GB" sz="1500" dirty="0"/>
          </a:p>
          <a:p>
            <a:pPr fontAlgn="ctr"/>
            <a:r>
              <a:rPr lang="en-US" sz="1500" b="1" dirty="0"/>
              <a:t>P3.3 -  Task 08 – </a:t>
            </a:r>
            <a:r>
              <a:rPr lang="en-US" sz="1500" dirty="0"/>
              <a:t>Revise your written proposal that takes into account the suggested changes by the client based on the final design solution.</a:t>
            </a:r>
            <a:endParaRPr lang="en-GB" sz="1500" dirty="0"/>
          </a:p>
          <a:p>
            <a:pPr fontAlgn="ctr"/>
            <a:r>
              <a:rPr lang="en-US" sz="1500" b="1" dirty="0"/>
              <a:t>M2.1 - Task 09 – </a:t>
            </a:r>
            <a:r>
              <a:rPr lang="en-US" sz="1500" dirty="0"/>
              <a:t>Describe and evaluate the extended or enhanced features and functionality, including any follow up actions the client suggested in Task 05.</a:t>
            </a:r>
            <a:endParaRPr lang="en-GB" sz="1500" dirty="0"/>
          </a:p>
          <a:p>
            <a:pPr fontAlgn="ctr"/>
            <a:r>
              <a:rPr lang="en-US" sz="1500" b="1" dirty="0"/>
              <a:t>M2.2 - Task 10 – </a:t>
            </a:r>
            <a:r>
              <a:rPr lang="en-US" sz="1500" dirty="0"/>
              <a:t>Add to your written Design Solution proposal, the extended or enhanced features and functionality, including any follow up actions and additional deadline dates agreed with the client.</a:t>
            </a:r>
            <a:endParaRPr lang="en-GB" sz="1500" dirty="0"/>
          </a:p>
          <a:p>
            <a:pPr fontAlgn="ctr"/>
            <a:r>
              <a:rPr lang="en-US" sz="1500" b="1" dirty="0"/>
              <a:t>M2.3 – Task 11 - </a:t>
            </a:r>
            <a:r>
              <a:rPr lang="en-US" sz="1500" dirty="0"/>
              <a:t>Clearly identify the evidence pertaining to the extended or enhanced features and functionality.</a:t>
            </a:r>
            <a:endParaRPr lang="en-GB" sz="1500" dirty="0"/>
          </a:p>
        </p:txBody>
      </p:sp>
      <p:sp>
        <p:nvSpPr>
          <p:cNvPr id="10" name="TextBox 9">
            <a:hlinkClick r:id="rId3" action="ppaction://hlinkfile"/>
          </p:cNvPr>
          <p:cNvSpPr txBox="1"/>
          <p:nvPr/>
        </p:nvSpPr>
        <p:spPr>
          <a:xfrm>
            <a:off x="8532440" y="3657218"/>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4247317"/>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number of points available for each unit depends on the unit grade achieved. </a:t>
            </a:r>
            <a:r>
              <a:rPr lang="en-US" dirty="0" smtClean="0">
                <a:solidFill>
                  <a:srgbClr val="000000"/>
                </a:solidFill>
                <a:latin typeface="Arial" panose="020B0604020202020204" pitchFamily="34" charset="0"/>
              </a:rPr>
              <a:t>Units </a:t>
            </a:r>
            <a:r>
              <a:rPr lang="en-US" dirty="0">
                <a:solidFill>
                  <a:srgbClr val="000000"/>
                </a:solidFill>
                <a:latin typeface="Arial" panose="020B0604020202020204" pitchFamily="34" charset="0"/>
              </a:rPr>
              <a:t>1 and 2 in the Cambridge </a:t>
            </a:r>
            <a:r>
              <a:rPr lang="en-US" dirty="0" err="1">
                <a:solidFill>
                  <a:srgbClr val="000000"/>
                </a:solidFill>
                <a:latin typeface="Arial" panose="020B0604020202020204" pitchFamily="34" charset="0"/>
              </a:rPr>
              <a:t>Technicals</a:t>
            </a:r>
            <a:r>
              <a:rPr lang="en-US" dirty="0">
                <a:solidFill>
                  <a:srgbClr val="000000"/>
                </a:solidFill>
                <a:latin typeface="Arial" panose="020B0604020202020204" pitchFamily="34" charset="0"/>
              </a:rPr>
              <a:t> in IT are 90 GLH; all other units are 60 GLH. </a:t>
            </a: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table below shows the number of points issued for each grade</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a:buClr>
                <a:srgbClr val="00B050"/>
              </a:buClr>
              <a:buSzPct val="80000"/>
            </a:pPr>
            <a:r>
              <a:rPr lang="en-US" dirty="0">
                <a:solidFill>
                  <a:srgbClr val="000000"/>
                </a:solidFill>
                <a:latin typeface="Arial" panose="020B0604020202020204" pitchFamily="34" charset="0"/>
              </a:rPr>
              <a:t>		</a:t>
            </a:r>
          </a:p>
          <a:p>
            <a:pPr>
              <a:buClr>
                <a:srgbClr val="00B050"/>
              </a:buClr>
              <a:buSzPct val="80000"/>
            </a:pPr>
            <a:r>
              <a:rPr lang="en-GB" dirty="0">
                <a:solidFill>
                  <a:srgbClr val="000000"/>
                </a:solidFill>
                <a:latin typeface="Arial" panose="020B0604020202020204" pitchFamily="34" charset="0"/>
              </a:rPr>
              <a:t>	</a:t>
            </a:r>
            <a:endParaRPr lang="en-GB" dirty="0" smtClean="0">
              <a:solidFill>
                <a:srgbClr val="000000"/>
              </a:solidFill>
              <a:latin typeface="Arial" panose="020B0604020202020204" pitchFamily="34" charset="0"/>
            </a:endParaRPr>
          </a:p>
          <a:p>
            <a:pPr>
              <a:buClr>
                <a:srgbClr val="00B050"/>
              </a:buClr>
              <a:buSzPct val="80000"/>
            </a:pPr>
            <a:endParaRPr lang="en-US" dirty="0">
              <a:solidFill>
                <a:srgbClr val="000000"/>
              </a:solidFill>
              <a:latin typeface="Arial" panose="020B0604020202020204" pitchFamily="34" charset="0"/>
            </a:endParaRPr>
          </a:p>
          <a:p>
            <a:pPr>
              <a:buClr>
                <a:srgbClr val="00B050"/>
              </a:buClr>
              <a:buSzPct val="80000"/>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To calculate the learner’s qualification </a:t>
            </a:r>
            <a:r>
              <a:rPr lang="en-US" dirty="0" smtClean="0"/>
              <a:t>grade you </a:t>
            </a:r>
            <a:r>
              <a:rPr lang="en-US" dirty="0"/>
              <a:t>will need to add up all the points for the units the learner has achieved, making sure they’ve covered the appropriate mandatory content, taken sufficient externally assessed units, and any units required for the chosen pathway</a:t>
            </a:r>
            <a:r>
              <a:rPr lang="en-US" dirty="0" smtClean="0"/>
              <a:t>.</a:t>
            </a:r>
            <a:endParaRPr lang="en-GB"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GB" dirty="0" smtClean="0">
                <a:solidFill>
                  <a:srgbClr val="000000"/>
                </a:solidFill>
                <a:latin typeface="Arial" panose="020B0604020202020204" pitchFamily="34" charset="0"/>
              </a:rPr>
              <a:t> </a:t>
            </a:r>
            <a:r>
              <a:rPr lang="en-GB" dirty="0">
                <a:solidFill>
                  <a:srgbClr val="000000"/>
                </a:solidFill>
                <a:latin typeface="Arial" panose="020B0604020202020204" pitchFamily="34" charset="0"/>
              </a:rPr>
              <a:t>	</a:t>
            </a:r>
          </a:p>
        </p:txBody>
      </p:sp>
      <p:graphicFrame>
        <p:nvGraphicFramePr>
          <p:cNvPr id="3" name="Table 2"/>
          <p:cNvGraphicFramePr>
            <a:graphicFrameLocks noGrp="1"/>
          </p:cNvGraphicFramePr>
          <p:nvPr>
            <p:extLst>
              <p:ext uri="{D42A27DB-BD31-4B8C-83A1-F6EECF244321}">
                <p14:modId xmlns:p14="http://schemas.microsoft.com/office/powerpoint/2010/main" val="4013614438"/>
              </p:ext>
            </p:extLst>
          </p:nvPr>
        </p:nvGraphicFramePr>
        <p:xfrm>
          <a:off x="827584" y="2276872"/>
          <a:ext cx="7200800" cy="1463040"/>
        </p:xfrm>
        <a:graphic>
          <a:graphicData uri="http://schemas.openxmlformats.org/drawingml/2006/table">
            <a:tbl>
              <a:tblPr firstRow="1" bandRow="1">
                <a:tableStyleId>{5C22544A-7EE6-4342-B048-85BDC9FD1C3A}</a:tableStyleId>
              </a:tblPr>
              <a:tblGrid>
                <a:gridCol w="1440160"/>
                <a:gridCol w="1440160"/>
                <a:gridCol w="1440160"/>
                <a:gridCol w="1440160"/>
                <a:gridCol w="1440160"/>
              </a:tblGrid>
              <a:tr h="182838">
                <a:tc>
                  <a:txBody>
                    <a:bodyPr/>
                    <a:lstStyle/>
                    <a:p>
                      <a:r>
                        <a:rPr kumimoji="0" lang="en-GB" b="1" kern="1200" dirty="0" smtClean="0">
                          <a:solidFill>
                            <a:srgbClr val="000000"/>
                          </a:solidFill>
                          <a:latin typeface="Arial" panose="020B0604020202020204" pitchFamily="34" charset="0"/>
                          <a:ea typeface="+mn-ea"/>
                          <a:cs typeface="Arial" panose="020B0604020202020204" pitchFamily="34" charset="0"/>
                        </a:rPr>
                        <a:t>Unit GLH</a:t>
                      </a:r>
                      <a:endParaRPr kumimoji="0" lang="en-GB"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b="1" dirty="0" smtClean="0">
                          <a:solidFill>
                            <a:srgbClr val="000000"/>
                          </a:solidFill>
                          <a:latin typeface="Arial" panose="020B0604020202020204" pitchFamily="34" charset="0"/>
                          <a:cs typeface="Arial" panose="020B0604020202020204" pitchFamily="34" charset="0"/>
                        </a:rPr>
                        <a:t>Points table for units based on GLH </a:t>
                      </a:r>
                      <a:endParaRPr lang="en-GB"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pass </a:t>
                      </a:r>
                      <a:endParaRPr lang="en-GB"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0000"/>
                          </a:solidFill>
                          <a:latin typeface="Arial" panose="020B0604020202020204" pitchFamily="34" charset="0"/>
                          <a:cs typeface="Arial" panose="020B0604020202020204" pitchFamily="34" charset="0"/>
                        </a:rPr>
                        <a:t>merit </a:t>
                      </a:r>
                      <a:endParaRPr lang="en-GB" dirty="0" smtClean="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distinction </a:t>
                      </a:r>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unclassified </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60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18</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90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27</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087864070"/>
              </p:ext>
            </p:extLst>
          </p:nvPr>
        </p:nvGraphicFramePr>
        <p:xfrm>
          <a:off x="251520" y="1052736"/>
          <a:ext cx="8580620" cy="5605272"/>
        </p:xfrm>
        <a:graphic>
          <a:graphicData uri="http://schemas.openxmlformats.org/drawingml/2006/table">
            <a:tbl>
              <a:tblPr firstRow="1" bandRow="1">
                <a:tableStyleId>{5C22544A-7EE6-4342-B048-85BDC9FD1C3A}</a:tableStyleId>
              </a:tblPr>
              <a:tblGrid>
                <a:gridCol w="1440160"/>
                <a:gridCol w="2448272"/>
                <a:gridCol w="2664296"/>
                <a:gridCol w="2027892"/>
              </a:tblGrid>
              <a:tr h="202312">
                <a:tc>
                  <a:txBody>
                    <a:bodyPr/>
                    <a:lstStyle/>
                    <a:p>
                      <a:pPr algn="ctr"/>
                      <a:r>
                        <a:rPr lang="en-US" sz="1170" dirty="0" smtClean="0">
                          <a:latin typeface="Arial" panose="020B0604020202020204" pitchFamily="34" charset="0"/>
                          <a:cs typeface="Arial" panose="020B0604020202020204" pitchFamily="34" charset="0"/>
                        </a:rPr>
                        <a:t>LO</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Pass</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Merit</a:t>
                      </a:r>
                      <a:endParaRPr lang="en-GB" sz="1170" dirty="0">
                        <a:latin typeface="Arial" panose="020B0604020202020204" pitchFamily="34" charset="0"/>
                        <a:cs typeface="Arial" panose="020B0604020202020204" pitchFamily="34" charset="0"/>
                      </a:endParaRPr>
                    </a:p>
                  </a:txBody>
                  <a:tcPr/>
                </a:tc>
                <a:tc>
                  <a:txBody>
                    <a:bodyPr/>
                    <a:lstStyle/>
                    <a:p>
                      <a:pPr algn="ctr"/>
                      <a:r>
                        <a:rPr lang="en-US" sz="1170" dirty="0" smtClean="0">
                          <a:latin typeface="Arial" panose="020B0604020202020204" pitchFamily="34" charset="0"/>
                          <a:cs typeface="Arial" panose="020B0604020202020204" pitchFamily="34" charset="0"/>
                        </a:rPr>
                        <a:t>Distinction</a:t>
                      </a:r>
                      <a:endParaRPr lang="en-GB" sz="1170" dirty="0">
                        <a:latin typeface="Arial" panose="020B0604020202020204" pitchFamily="34" charset="0"/>
                        <a:cs typeface="Arial" panose="020B0604020202020204" pitchFamily="34" charset="0"/>
                      </a:endParaRPr>
                    </a:p>
                  </a:txBody>
                  <a:tcPr/>
                </a:tc>
              </a:tr>
              <a:tr h="259229">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The assessment criteria are the Pass requirements for this unit.</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70" dirty="0">
                        <a:latin typeface="Arial" panose="020B0604020202020204" pitchFamily="34" charset="0"/>
                        <a:cs typeface="Arial" panose="020B0604020202020204" pitchFamily="34" charset="0"/>
                      </a:endParaRPr>
                    </a:p>
                  </a:txBody>
                  <a:tcPr/>
                </a:tc>
              </a:tr>
              <a:tr h="259229">
                <a:tc>
                  <a:txBody>
                    <a:bodyPr/>
                    <a:lstStyle/>
                    <a:p>
                      <a:r>
                        <a:rPr lang="en-US" sz="1170" dirty="0" smtClean="0">
                          <a:latin typeface="Arial" panose="020B0604020202020204" pitchFamily="34" charset="0"/>
                          <a:cs typeface="Arial" panose="020B0604020202020204" pitchFamily="34" charset="0"/>
                        </a:rPr>
                        <a:t>1 - Understand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P1 - Outline the phases of the product development life cycle</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M1 - Compare and contrast different product development methodologies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D1 - Assess the potential impact of constraints upon product development</a:t>
                      </a:r>
                      <a:endParaRPr lang="en-GB" sz="1170" dirty="0">
                        <a:latin typeface="Arial" panose="020B0604020202020204" pitchFamily="34" charset="0"/>
                        <a:cs typeface="Arial" panose="020B0604020202020204" pitchFamily="34" charset="0"/>
                      </a:endParaRPr>
                    </a:p>
                  </a:txBody>
                  <a:tcPr/>
                </a:tc>
              </a:tr>
              <a:tr h="685800">
                <a:tc rowSpan="2">
                  <a:txBody>
                    <a:bodyPr/>
                    <a:lstStyle/>
                    <a:p>
                      <a:r>
                        <a:rPr lang="en-US" sz="1170" dirty="0" smtClean="0">
                          <a:latin typeface="Arial" panose="020B0604020202020204" pitchFamily="34" charset="0"/>
                          <a:cs typeface="Arial" panose="020B0604020202020204" pitchFamily="34" charset="0"/>
                        </a:rPr>
                        <a:t>2 - Be able to design products that meet identified client requirements</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P2* - Develop a product requirements specification to meet an identified client’s requirements</a:t>
                      </a:r>
                    </a:p>
                  </a:txBody>
                  <a:tcPr>
                    <a:solidFill>
                      <a:srgbClr val="FFC000"/>
                    </a:solidFill>
                  </a:tcPr>
                </a:tc>
                <a:tc>
                  <a:txBody>
                    <a:bodyPr/>
                    <a:lstStyle/>
                    <a:p>
                      <a:endParaRPr lang="en-GB" sz="1170" dirty="0">
                        <a:latin typeface="Arial" panose="020B0604020202020204" pitchFamily="34" charset="0"/>
                        <a:cs typeface="Arial" panose="020B0604020202020204" pitchFamily="34" charset="0"/>
                      </a:endParaRPr>
                    </a:p>
                  </a:txBody>
                  <a:tcPr>
                    <a:solidFill>
                      <a:srgbClr val="FFC000"/>
                    </a:solidFill>
                  </a:tcPr>
                </a:tc>
                <a:tc rowSpan="2">
                  <a:txBody>
                    <a:bodyPr/>
                    <a:lstStyle/>
                    <a:p>
                      <a:endParaRPr lang="en-GB" sz="1170" dirty="0">
                        <a:latin typeface="Arial" panose="020B0604020202020204" pitchFamily="34" charset="0"/>
                        <a:cs typeface="Arial" panose="020B0604020202020204" pitchFamily="34" charset="0"/>
                      </a:endParaRPr>
                    </a:p>
                  </a:txBody>
                  <a:tcPr>
                    <a:solidFill>
                      <a:srgbClr val="FFC000"/>
                    </a:solidFill>
                  </a:tcPr>
                </a:tc>
              </a:tr>
              <a:tr h="685800">
                <a:tc vMerge="1">
                  <a:txBody>
                    <a:bodyPr/>
                    <a:lstStyle/>
                    <a:p>
                      <a:endParaRPr lang="en-GB"/>
                    </a:p>
                  </a:txBody>
                  <a:tcPr/>
                </a:tc>
                <a:tc>
                  <a:txBody>
                    <a:bodyPr/>
                    <a:lstStyle/>
                    <a:p>
                      <a:r>
                        <a:rPr lang="en-US" sz="1170" dirty="0" smtClean="0">
                          <a:latin typeface="Arial" panose="020B0604020202020204" pitchFamily="34" charset="0"/>
                          <a:cs typeface="Arial" panose="020B0604020202020204" pitchFamily="34" charset="0"/>
                        </a:rPr>
                        <a:t>P3 - Present an outline of the design solutions to the identified client and obtain feedback</a:t>
                      </a:r>
                      <a:endParaRPr lang="en-GB" sz="117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170" dirty="0" smtClean="0">
                          <a:latin typeface="Arial" panose="020B0604020202020204" pitchFamily="34" charset="0"/>
                          <a:cs typeface="Arial" panose="020B0604020202020204" pitchFamily="34" charset="0"/>
                        </a:rPr>
                        <a:t>M2 - Agree the inclusion of features that extend or enhance the functionality of the chosen design solution with the identified client</a:t>
                      </a:r>
                      <a:endParaRPr lang="en-GB" sz="1170" dirty="0">
                        <a:latin typeface="Arial" panose="020B0604020202020204" pitchFamily="34" charset="0"/>
                        <a:cs typeface="Arial" panose="020B0604020202020204" pitchFamily="34" charset="0"/>
                      </a:endParaRPr>
                    </a:p>
                  </a:txBody>
                  <a:tcPr>
                    <a:solidFill>
                      <a:srgbClr val="FFC000"/>
                    </a:solidFill>
                  </a:tcPr>
                </a:tc>
                <a:tc vMerge="1">
                  <a:txBody>
                    <a:bodyPr/>
                    <a:lstStyle/>
                    <a:p>
                      <a:endParaRPr lang="en-GB"/>
                    </a:p>
                  </a:txBody>
                  <a:tcPr/>
                </a:tc>
              </a:tr>
              <a:tr h="320040">
                <a:tc rowSpan="2">
                  <a:txBody>
                    <a:bodyPr/>
                    <a:lstStyle/>
                    <a:p>
                      <a:r>
                        <a:rPr lang="en-US" sz="1170" dirty="0" smtClean="0">
                          <a:latin typeface="Arial" panose="020B0604020202020204" pitchFamily="34" charset="0"/>
                          <a:cs typeface="Arial" panose="020B0604020202020204" pitchFamily="34" charset="0"/>
                        </a:rPr>
                        <a:t>3 - Be able to implement and test products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P4 - Develop the product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rowSpan="2">
                  <a:txBody>
                    <a:bodyPr/>
                    <a:lstStyle/>
                    <a:p>
                      <a:endParaRPr lang="en-GB" sz="1170" dirty="0">
                        <a:latin typeface="Arial" panose="020B0604020202020204" pitchFamily="34" charset="0"/>
                        <a:cs typeface="Arial" panose="020B0604020202020204" pitchFamily="34" charset="0"/>
                      </a:endParaRPr>
                    </a:p>
                  </a:txBody>
                  <a:tcPr/>
                </a:tc>
              </a:tr>
              <a:tr h="320040">
                <a:tc vMerge="1">
                  <a:txBody>
                    <a:bodyPr/>
                    <a:lstStyle/>
                    <a:p>
                      <a:endParaRPr lang="en-GB"/>
                    </a:p>
                  </a:txBody>
                  <a:tcPr/>
                </a:tc>
                <a:tc>
                  <a:txBody>
                    <a:bodyPr/>
                    <a:lstStyle/>
                    <a:p>
                      <a:r>
                        <a:rPr lang="en-GB" sz="1170" dirty="0" smtClean="0">
                          <a:latin typeface="Arial" panose="020B0604020202020204" pitchFamily="34" charset="0"/>
                          <a:cs typeface="Arial" panose="020B0604020202020204" pitchFamily="34" charset="0"/>
                        </a:rPr>
                        <a:t>P5 - Conduct product testing</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M3 - Analyse the results of testing and recommend improvements and enhancements to the design solution</a:t>
                      </a:r>
                      <a:endParaRPr lang="en-GB" sz="1170" dirty="0">
                        <a:latin typeface="Arial" panose="020B0604020202020204" pitchFamily="34" charset="0"/>
                        <a:cs typeface="Arial" panose="020B0604020202020204" pitchFamily="34" charset="0"/>
                      </a:endParaRPr>
                    </a:p>
                  </a:txBody>
                  <a:tcPr/>
                </a:tc>
                <a:tc vMerge="1">
                  <a:txBody>
                    <a:bodyPr/>
                    <a:lstStyle/>
                    <a:p>
                      <a:endParaRPr lang="en-GB"/>
                    </a:p>
                  </a:txBody>
                  <a:tcPr/>
                </a:tc>
              </a:tr>
              <a:tr h="314766">
                <a:tc>
                  <a:txBody>
                    <a:bodyPr/>
                    <a:lstStyle/>
                    <a:p>
                      <a:r>
                        <a:rPr lang="en-US" sz="1170" dirty="0" smtClean="0">
                          <a:latin typeface="Arial" panose="020B0604020202020204" pitchFamily="34" charset="0"/>
                          <a:cs typeface="Arial" panose="020B0604020202020204" pitchFamily="34" charset="0"/>
                        </a:rPr>
                        <a:t>4 - Be able to carry out acceptance testing with clients</a:t>
                      </a:r>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P6 - Carry out acceptance testing for users in line with the agreed design solution</a:t>
                      </a:r>
                      <a:endParaRPr lang="en-GB" sz="1170" dirty="0">
                        <a:latin typeface="Arial" panose="020B0604020202020204" pitchFamily="34" charset="0"/>
                        <a:cs typeface="Arial" panose="020B0604020202020204" pitchFamily="34" charset="0"/>
                      </a:endParaRPr>
                    </a:p>
                  </a:txBody>
                  <a:tcPr/>
                </a:tc>
                <a:tc>
                  <a:txBody>
                    <a:bodyPr/>
                    <a:lstStyle/>
                    <a:p>
                      <a:endParaRPr lang="en-GB" sz="1170" dirty="0">
                        <a:latin typeface="Arial" panose="020B0604020202020204" pitchFamily="34" charset="0"/>
                        <a:cs typeface="Arial" panose="020B0604020202020204" pitchFamily="34" charset="0"/>
                      </a:endParaRPr>
                    </a:p>
                  </a:txBody>
                  <a:tcPr/>
                </a:tc>
                <a:tc>
                  <a:txBody>
                    <a:bodyPr/>
                    <a:lstStyle/>
                    <a:p>
                      <a:r>
                        <a:rPr lang="en-US" sz="1170" dirty="0" smtClean="0">
                          <a:latin typeface="Arial" panose="020B0604020202020204" pitchFamily="34" charset="0"/>
                          <a:cs typeface="Arial" panose="020B0604020202020204" pitchFamily="34" charset="0"/>
                        </a:rPr>
                        <a:t>D2  - Discuss with the identified client potential enhancements, upgrades and maintenance of the final product</a:t>
                      </a:r>
                      <a:endParaRPr lang="en-GB" sz="117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96686833"/>
              </p:ext>
            </p:extLst>
          </p:nvPr>
        </p:nvGraphicFramePr>
        <p:xfrm>
          <a:off x="7182356" y="1052736"/>
          <a:ext cx="1638116" cy="562966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 have a great product idea, can I make a million tomorrow</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a Patent and do I need one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Has 3D printing revolutionised product creation</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Business techniques on extending product sales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is above the line and below the line</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What colour should my product be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If it is a virtual product, do I need to copyright it.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816977"/>
          </a:xfrm>
          <a:prstGeom prst="rect">
            <a:avLst/>
          </a:prstGeom>
        </p:spPr>
        <p:txBody>
          <a:bodyPr wrap="square">
            <a:spAutoFit/>
          </a:bodyPr>
          <a:lstStyle/>
          <a:p>
            <a:r>
              <a:rPr lang="en-US" sz="1180" dirty="0"/>
              <a:t>This learning outcome (LO) is about learners carrying out the requirements analysis phase and the design phase for an identified client and product. The scenario could be supplied by the centre or by learners. In all cases, it is important that the scenario, which learners are provided with, is sufficiently detailed to allow them to meet the assessment criteria fully.</a:t>
            </a:r>
          </a:p>
          <a:p>
            <a:r>
              <a:rPr lang="en-US" sz="1180" b="1" dirty="0" smtClean="0"/>
              <a:t>P2</a:t>
            </a:r>
            <a:r>
              <a:rPr lang="en-US" sz="1180" dirty="0" smtClean="0"/>
              <a:t> - </a:t>
            </a:r>
            <a:r>
              <a:rPr lang="en-US" sz="1180" dirty="0"/>
              <a:t>Learners must produce a product requirements specification that describes a product that meets the client requirements as given in the scenario. To achieve this, learners will need to carry out a requirements analysis, including prototyping if appropriate. The evidence will be a completed product requirements specification that covers all areas of the ‘product requirements specification’ section of the teaching content.</a:t>
            </a:r>
          </a:p>
          <a:p>
            <a:r>
              <a:rPr lang="en-US" sz="1180" b="1" dirty="0" smtClean="0"/>
              <a:t>P3</a:t>
            </a:r>
            <a:r>
              <a:rPr lang="en-US" sz="1180" dirty="0" smtClean="0"/>
              <a:t> - </a:t>
            </a:r>
            <a:r>
              <a:rPr lang="en-US" sz="1180" dirty="0"/>
              <a:t>For the first part of P3, learners must present outline solutions (two or more) to an identified client (i.e. from the scenario). Each outline solution must include hardware and software details functional and non-functional details and could include a prototype. Each outline solution must be presented in an </a:t>
            </a:r>
            <a:r>
              <a:rPr lang="en-US" sz="1180" dirty="0" smtClean="0"/>
              <a:t>appropriate </a:t>
            </a:r>
            <a:r>
              <a:rPr lang="en-US" sz="1180" dirty="0"/>
              <a:t>format. The presentation can be at a face to face meeting, via email exchange or another suitable method. However, there must be clear evidence that this has taken place.</a:t>
            </a:r>
          </a:p>
          <a:p>
            <a:r>
              <a:rPr lang="en-US" sz="1180" dirty="0"/>
              <a:t>The second part of P3 focuses on receiving feedback on the outline solutions, from the client. Learners must record the decisions made, any follow up actions, the implementation plan and deadline dates agreed with the client, the proposed acceptance test plan, and any additional resources that will be needed. The record, together with the outline solutions and product requirements specification, will be used to form the agreed design solution. The evidence of the decisions made could include annotated copies of the outline solutions and product requirements specification. The evidence produced for P3 should cover all items listed under ‘Final design solution’ in the teaching content.</a:t>
            </a:r>
          </a:p>
          <a:p>
            <a:r>
              <a:rPr lang="en-US" sz="1180" b="1" dirty="0" smtClean="0"/>
              <a:t>M2</a:t>
            </a:r>
            <a:r>
              <a:rPr lang="en-US" sz="1180" dirty="0" smtClean="0"/>
              <a:t> - </a:t>
            </a:r>
            <a:r>
              <a:rPr lang="en-US" sz="1180" dirty="0"/>
              <a:t>Learners are required to agree the inclusion of features that extend or enhance the functionality of the chosen solution with the client. It is expected that this will be an extension to P3. The extended or enhanced features and functionality may be asked for by the client or suggested by learners and will not have been included in the outline solutions presented in P3. Learners must record the full details of the extended or enhanced features and functionality, including any follow up actions and additional deadline dates agreed with the client. Learners are required to add these details to the agreed design solution. Learners should clearly identify the evidence pertaining to the extended or enhanced features and functionality.</a:t>
            </a:r>
            <a:endParaRPr lang="en-GB" sz="118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43401</TotalTime>
  <Words>3931</Words>
  <Application>Microsoft Office PowerPoint</Application>
  <PresentationFormat>On-screen Show (4:3)</PresentationFormat>
  <Paragraphs>388</Paragraphs>
  <Slides>19</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Assessment Criteria</vt:lpstr>
      <vt:lpstr>Assessment Criteria</vt:lpstr>
      <vt:lpstr>P2.1 - Requirements Analysis Phase</vt:lpstr>
      <vt:lpstr>P2.2 - Prototype</vt:lpstr>
      <vt:lpstr>P2.3 - Product Requirements Specification</vt:lpstr>
      <vt:lpstr>P2.3 - Product Requirements Specification</vt:lpstr>
      <vt:lpstr>P3.1 – Design Phase – Presentation Proposal</vt:lpstr>
      <vt:lpstr>P3.2 – Design Phase – Presentation Feedback</vt:lpstr>
      <vt:lpstr>P3.3 – Presentation Feedback and Agreed Solution</vt:lpstr>
      <vt:lpstr>P3.3 – Presentation Feedback and Agreed Solution</vt:lpstr>
      <vt:lpstr>M2.1 – Additional Agreed Product Functionality</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LO2 - Cambridge Technicals</dc:title>
  <dc:subject>eBusiness</dc:subject>
  <dc:creator>Enderoth</dc:creator>
  <cp:lastModifiedBy>Stephen Rafferty</cp:lastModifiedBy>
  <cp:revision>1524</cp:revision>
  <cp:lastPrinted>2014-01-22T18:25:48Z</cp:lastPrinted>
  <dcterms:created xsi:type="dcterms:W3CDTF">2008-03-12T11:01:44Z</dcterms:created>
  <dcterms:modified xsi:type="dcterms:W3CDTF">2016-07-28T11:17:27Z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